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sldIdLst>
    <p:sldId id="259" r:id="rId2"/>
    <p:sldId id="257" r:id="rId3"/>
    <p:sldId id="261" r:id="rId4"/>
    <p:sldId id="258" r:id="rId5"/>
    <p:sldId id="262" r:id="rId6"/>
    <p:sldId id="263" r:id="rId7"/>
    <p:sldId id="264" r:id="rId8"/>
    <p:sldId id="265" r:id="rId9"/>
    <p:sldId id="273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FC36C-F8F2-4983-8436-DFE48C8B5AB7}" type="doc">
      <dgm:prSet loTypeId="urn:microsoft.com/office/officeart/2005/8/layout/hierarchy4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24ABC2-E2E4-4027-BDC2-5A30D65988E2}">
      <dgm:prSet phldrT="[Текст]" custT="1"/>
      <dgm:spPr/>
      <dgm:t>
        <a:bodyPr/>
        <a:lstStyle/>
        <a:p>
          <a:pPr algn="ctr"/>
          <a:r>
            <a:rPr lang="en-US" sz="2400" dirty="0"/>
            <a:t>[</a:t>
          </a:r>
          <a:r>
            <a:rPr lang="ru-RU" sz="2400" dirty="0"/>
            <a:t>1</a:t>
          </a:r>
          <a:r>
            <a:rPr lang="en-US" sz="2400" dirty="0"/>
            <a:t>]</a:t>
          </a:r>
          <a:r>
            <a:rPr lang="ru-RU" sz="2400" dirty="0"/>
            <a:t> </a:t>
          </a:r>
          <a:r>
            <a:rPr lang="ru-RU" sz="2400" b="1" dirty="0"/>
            <a:t>Число посещений </a:t>
          </a:r>
          <a:r>
            <a:rPr lang="ru-RU" sz="2400" dirty="0"/>
            <a:t>концертов, фестивалей, выставок, открытых репетиций и прочих культурных мероприятий, доступных для широкой аудитории ДШИ, чел.</a:t>
          </a:r>
        </a:p>
      </dgm:t>
    </dgm:pt>
    <dgm:pt modelId="{4032CFF3-F42A-49AE-ABA4-3A0027E23641}" type="parTrans" cxnId="{3DFE5A81-BB32-45AB-9699-902C5297A2E7}">
      <dgm:prSet/>
      <dgm:spPr/>
      <dgm:t>
        <a:bodyPr/>
        <a:lstStyle/>
        <a:p>
          <a:endParaRPr lang="ru-RU"/>
        </a:p>
      </dgm:t>
    </dgm:pt>
    <dgm:pt modelId="{FBCA9368-1CD1-4152-8F4C-ECEFACA0F35A}" type="sibTrans" cxnId="{3DFE5A81-BB32-45AB-9699-902C5297A2E7}">
      <dgm:prSet/>
      <dgm:spPr/>
      <dgm:t>
        <a:bodyPr/>
        <a:lstStyle/>
        <a:p>
          <a:endParaRPr lang="ru-RU"/>
        </a:p>
      </dgm:t>
    </dgm:pt>
    <dgm:pt modelId="{E0932F41-BB47-4F71-B9CE-286208835767}">
      <dgm:prSet phldrT="[Текст]"/>
      <dgm:spPr/>
      <dgm:t>
        <a:bodyPr/>
        <a:lstStyle/>
        <a:p>
          <a:r>
            <a:rPr lang="ru-RU" dirty="0"/>
            <a:t>Из них (строка 1):</a:t>
          </a:r>
        </a:p>
        <a:p>
          <a:r>
            <a:rPr lang="ru-RU" dirty="0"/>
            <a:t>На </a:t>
          </a:r>
          <a:r>
            <a:rPr lang="ru-RU" b="1" dirty="0"/>
            <a:t>безвозмездной</a:t>
          </a:r>
          <a:r>
            <a:rPr lang="ru-RU" dirty="0"/>
            <a:t> основе</a:t>
          </a:r>
        </a:p>
      </dgm:t>
    </dgm:pt>
    <dgm:pt modelId="{A5BC661D-7C4A-4902-B558-4BE017785D53}" type="parTrans" cxnId="{59897279-CE26-4CAA-AE4C-C428B01AB371}">
      <dgm:prSet/>
      <dgm:spPr/>
      <dgm:t>
        <a:bodyPr/>
        <a:lstStyle/>
        <a:p>
          <a:endParaRPr lang="ru-RU"/>
        </a:p>
      </dgm:t>
    </dgm:pt>
    <dgm:pt modelId="{578F177F-E272-4E3F-A229-F97C9359D1BC}" type="sibTrans" cxnId="{59897279-CE26-4CAA-AE4C-C428B01AB371}">
      <dgm:prSet/>
      <dgm:spPr/>
      <dgm:t>
        <a:bodyPr/>
        <a:lstStyle/>
        <a:p>
          <a:endParaRPr lang="ru-RU"/>
        </a:p>
      </dgm:t>
    </dgm:pt>
    <dgm:pt modelId="{94D1DC6E-4345-4AAD-B89C-B6BCCBE7032E}">
      <dgm:prSet phldrT="[Текст]"/>
      <dgm:spPr/>
      <dgm:t>
        <a:bodyPr/>
        <a:lstStyle/>
        <a:p>
          <a:r>
            <a:rPr lang="ru-RU" dirty="0"/>
            <a:t>Из них (строка 1):</a:t>
          </a:r>
        </a:p>
        <a:p>
          <a:r>
            <a:rPr lang="ru-RU" dirty="0"/>
            <a:t>На </a:t>
          </a:r>
          <a:r>
            <a:rPr lang="ru-RU" b="1" dirty="0"/>
            <a:t>возмездной</a:t>
          </a:r>
          <a:r>
            <a:rPr lang="ru-RU" dirty="0"/>
            <a:t> основе</a:t>
          </a:r>
        </a:p>
      </dgm:t>
    </dgm:pt>
    <dgm:pt modelId="{2A02D930-55AC-4760-9B2D-EE45B5848A1C}" type="parTrans" cxnId="{6F5DD8CE-DA1E-44DF-A988-E18CC0E9F1CA}">
      <dgm:prSet/>
      <dgm:spPr/>
      <dgm:t>
        <a:bodyPr/>
        <a:lstStyle/>
        <a:p>
          <a:endParaRPr lang="ru-RU"/>
        </a:p>
      </dgm:t>
    </dgm:pt>
    <dgm:pt modelId="{F526E898-1805-46B7-9B46-2493A048351F}" type="sibTrans" cxnId="{6F5DD8CE-DA1E-44DF-A988-E18CC0E9F1CA}">
      <dgm:prSet/>
      <dgm:spPr/>
      <dgm:t>
        <a:bodyPr/>
        <a:lstStyle/>
        <a:p>
          <a:endParaRPr lang="ru-RU"/>
        </a:p>
      </dgm:t>
    </dgm:pt>
    <dgm:pt modelId="{7C5DFEEB-7F93-450C-86B3-2323843316C7}">
      <dgm:prSet phldrT="[Текст]" custT="1"/>
      <dgm:spPr/>
      <dgm:t>
        <a:bodyPr/>
        <a:lstStyle/>
        <a:p>
          <a:r>
            <a:rPr lang="ru-RU" sz="1800" dirty="0"/>
            <a:t>В том числе:</a:t>
          </a:r>
        </a:p>
        <a:p>
          <a:r>
            <a:rPr lang="ru-RU" sz="1800" dirty="0"/>
            <a:t>1.0. льготных посещений инвалидами</a:t>
          </a:r>
        </a:p>
      </dgm:t>
    </dgm:pt>
    <dgm:pt modelId="{856FD759-3D0D-409E-A872-47205AD8EFF5}" type="parTrans" cxnId="{C7607A18-063A-4311-A5B7-08CEF1C579C5}">
      <dgm:prSet/>
      <dgm:spPr/>
      <dgm:t>
        <a:bodyPr/>
        <a:lstStyle/>
        <a:p>
          <a:endParaRPr lang="ru-RU"/>
        </a:p>
      </dgm:t>
    </dgm:pt>
    <dgm:pt modelId="{43870CC6-3182-4782-8F13-FDDFB09A43FC}" type="sibTrans" cxnId="{C7607A18-063A-4311-A5B7-08CEF1C579C5}">
      <dgm:prSet/>
      <dgm:spPr/>
      <dgm:t>
        <a:bodyPr/>
        <a:lstStyle/>
        <a:p>
          <a:endParaRPr lang="ru-RU"/>
        </a:p>
      </dgm:t>
    </dgm:pt>
    <dgm:pt modelId="{67360320-5BE9-46FD-A850-A5E7D7CF37E7}" type="pres">
      <dgm:prSet presAssocID="{688FC36C-F8F2-4983-8436-DFE48C8B5A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097F7D-A92E-4C45-9154-073FF3580DA1}" type="pres">
      <dgm:prSet presAssocID="{6E24ABC2-E2E4-4027-BDC2-5A30D65988E2}" presName="vertOne" presStyleCnt="0"/>
      <dgm:spPr/>
    </dgm:pt>
    <dgm:pt modelId="{48FB7C0D-0576-48E7-B617-E38DD2002462}" type="pres">
      <dgm:prSet presAssocID="{6E24ABC2-E2E4-4027-BDC2-5A30D65988E2}" presName="txOne" presStyleLbl="node0" presStyleIdx="0" presStyleCnt="2">
        <dgm:presLayoutVars>
          <dgm:chPref val="3"/>
        </dgm:presLayoutVars>
      </dgm:prSet>
      <dgm:spPr/>
    </dgm:pt>
    <dgm:pt modelId="{5AB6E536-6813-48CD-9461-6253790DDE77}" type="pres">
      <dgm:prSet presAssocID="{6E24ABC2-E2E4-4027-BDC2-5A30D65988E2}" presName="parTransOne" presStyleCnt="0"/>
      <dgm:spPr/>
    </dgm:pt>
    <dgm:pt modelId="{3C34684E-3EBA-4923-994D-DACC2138A3BE}" type="pres">
      <dgm:prSet presAssocID="{6E24ABC2-E2E4-4027-BDC2-5A30D65988E2}" presName="horzOne" presStyleCnt="0"/>
      <dgm:spPr/>
    </dgm:pt>
    <dgm:pt modelId="{B1561373-3565-4D12-9772-F4B24EF134CD}" type="pres">
      <dgm:prSet presAssocID="{E0932F41-BB47-4F71-B9CE-286208835767}" presName="vertTwo" presStyleCnt="0"/>
      <dgm:spPr/>
    </dgm:pt>
    <dgm:pt modelId="{9770E814-E440-4FFF-AE37-202C167077B6}" type="pres">
      <dgm:prSet presAssocID="{E0932F41-BB47-4F71-B9CE-286208835767}" presName="txTwo" presStyleLbl="node2" presStyleIdx="0" presStyleCnt="2" custScaleX="265162" custLinFactNeighborX="2407" custLinFactNeighborY="-497">
        <dgm:presLayoutVars>
          <dgm:chPref val="3"/>
        </dgm:presLayoutVars>
      </dgm:prSet>
      <dgm:spPr/>
    </dgm:pt>
    <dgm:pt modelId="{7A7829E7-8C1D-4162-84CA-08F9A0D2D844}" type="pres">
      <dgm:prSet presAssocID="{E0932F41-BB47-4F71-B9CE-286208835767}" presName="horzTwo" presStyleCnt="0"/>
      <dgm:spPr/>
    </dgm:pt>
    <dgm:pt modelId="{83367F04-9769-4B35-9864-C6A18F61040F}" type="pres">
      <dgm:prSet presAssocID="{578F177F-E272-4E3F-A229-F97C9359D1BC}" presName="sibSpaceTwo" presStyleCnt="0"/>
      <dgm:spPr/>
    </dgm:pt>
    <dgm:pt modelId="{5551DD84-E64F-4500-A414-116E7ED4F2D5}" type="pres">
      <dgm:prSet presAssocID="{94D1DC6E-4345-4AAD-B89C-B6BCCBE7032E}" presName="vertTwo" presStyleCnt="0"/>
      <dgm:spPr/>
    </dgm:pt>
    <dgm:pt modelId="{BFA6E86E-7BB1-441B-96B4-C992A4441AB9}" type="pres">
      <dgm:prSet presAssocID="{94D1DC6E-4345-4AAD-B89C-B6BCCBE7032E}" presName="txTwo" presStyleLbl="node2" presStyleIdx="1" presStyleCnt="2" custScaleX="263782" custLinFactX="10739" custLinFactNeighborX="100000" custLinFactNeighborY="-497">
        <dgm:presLayoutVars>
          <dgm:chPref val="3"/>
        </dgm:presLayoutVars>
      </dgm:prSet>
      <dgm:spPr/>
    </dgm:pt>
    <dgm:pt modelId="{860B604D-A8DF-45CA-B568-152A02ABE653}" type="pres">
      <dgm:prSet presAssocID="{94D1DC6E-4345-4AAD-B89C-B6BCCBE7032E}" presName="horzTwo" presStyleCnt="0"/>
      <dgm:spPr/>
    </dgm:pt>
    <dgm:pt modelId="{C53FB056-3893-4019-959A-D3901D53F87B}" type="pres">
      <dgm:prSet presAssocID="{FBCA9368-1CD1-4152-8F4C-ECEFACA0F35A}" presName="sibSpaceOne" presStyleCnt="0"/>
      <dgm:spPr/>
    </dgm:pt>
    <dgm:pt modelId="{DA3B69EE-C524-4BB8-B694-57348FA752DB}" type="pres">
      <dgm:prSet presAssocID="{7C5DFEEB-7F93-450C-86B3-2323843316C7}" presName="vertOne" presStyleCnt="0"/>
      <dgm:spPr/>
    </dgm:pt>
    <dgm:pt modelId="{8BBBB0DD-460F-48A1-B450-155B5AA4B12C}" type="pres">
      <dgm:prSet presAssocID="{7C5DFEEB-7F93-450C-86B3-2323843316C7}" presName="txOne" presStyleLbl="node0" presStyleIdx="1" presStyleCnt="2" custScaleX="182692" custLinFactNeighborX="-8386" custLinFactNeighborY="803">
        <dgm:presLayoutVars>
          <dgm:chPref val="3"/>
        </dgm:presLayoutVars>
      </dgm:prSet>
      <dgm:spPr/>
    </dgm:pt>
    <dgm:pt modelId="{051BA325-0BC8-46D7-A1F3-749FCDE04935}" type="pres">
      <dgm:prSet presAssocID="{7C5DFEEB-7F93-450C-86B3-2323843316C7}" presName="horzOne" presStyleCnt="0"/>
      <dgm:spPr/>
    </dgm:pt>
  </dgm:ptLst>
  <dgm:cxnLst>
    <dgm:cxn modelId="{31EB2109-1C21-4E98-B964-F452990BB6E7}" type="presOf" srcId="{688FC36C-F8F2-4983-8436-DFE48C8B5AB7}" destId="{67360320-5BE9-46FD-A850-A5E7D7CF37E7}" srcOrd="0" destOrd="0" presId="urn:microsoft.com/office/officeart/2005/8/layout/hierarchy4"/>
    <dgm:cxn modelId="{C7607A18-063A-4311-A5B7-08CEF1C579C5}" srcId="{688FC36C-F8F2-4983-8436-DFE48C8B5AB7}" destId="{7C5DFEEB-7F93-450C-86B3-2323843316C7}" srcOrd="1" destOrd="0" parTransId="{856FD759-3D0D-409E-A872-47205AD8EFF5}" sibTransId="{43870CC6-3182-4782-8F13-FDDFB09A43FC}"/>
    <dgm:cxn modelId="{BB105A5C-418B-4573-8E27-4454DD560F55}" type="presOf" srcId="{E0932F41-BB47-4F71-B9CE-286208835767}" destId="{9770E814-E440-4FFF-AE37-202C167077B6}" srcOrd="0" destOrd="0" presId="urn:microsoft.com/office/officeart/2005/8/layout/hierarchy4"/>
    <dgm:cxn modelId="{812AF85C-20FF-45C5-95A7-4B129D68C251}" type="presOf" srcId="{7C5DFEEB-7F93-450C-86B3-2323843316C7}" destId="{8BBBB0DD-460F-48A1-B450-155B5AA4B12C}" srcOrd="0" destOrd="0" presId="urn:microsoft.com/office/officeart/2005/8/layout/hierarchy4"/>
    <dgm:cxn modelId="{1CC6CE73-8204-4843-A694-8C78B0268C5E}" type="presOf" srcId="{94D1DC6E-4345-4AAD-B89C-B6BCCBE7032E}" destId="{BFA6E86E-7BB1-441B-96B4-C992A4441AB9}" srcOrd="0" destOrd="0" presId="urn:microsoft.com/office/officeart/2005/8/layout/hierarchy4"/>
    <dgm:cxn modelId="{59897279-CE26-4CAA-AE4C-C428B01AB371}" srcId="{6E24ABC2-E2E4-4027-BDC2-5A30D65988E2}" destId="{E0932F41-BB47-4F71-B9CE-286208835767}" srcOrd="0" destOrd="0" parTransId="{A5BC661D-7C4A-4902-B558-4BE017785D53}" sibTransId="{578F177F-E272-4E3F-A229-F97C9359D1BC}"/>
    <dgm:cxn modelId="{3DFE5A81-BB32-45AB-9699-902C5297A2E7}" srcId="{688FC36C-F8F2-4983-8436-DFE48C8B5AB7}" destId="{6E24ABC2-E2E4-4027-BDC2-5A30D65988E2}" srcOrd="0" destOrd="0" parTransId="{4032CFF3-F42A-49AE-ABA4-3A0027E23641}" sibTransId="{FBCA9368-1CD1-4152-8F4C-ECEFACA0F35A}"/>
    <dgm:cxn modelId="{3E0AB2BE-74CE-462D-8B61-FC38257701B6}" type="presOf" srcId="{6E24ABC2-E2E4-4027-BDC2-5A30D65988E2}" destId="{48FB7C0D-0576-48E7-B617-E38DD2002462}" srcOrd="0" destOrd="0" presId="urn:microsoft.com/office/officeart/2005/8/layout/hierarchy4"/>
    <dgm:cxn modelId="{6F5DD8CE-DA1E-44DF-A988-E18CC0E9F1CA}" srcId="{6E24ABC2-E2E4-4027-BDC2-5A30D65988E2}" destId="{94D1DC6E-4345-4AAD-B89C-B6BCCBE7032E}" srcOrd="1" destOrd="0" parTransId="{2A02D930-55AC-4760-9B2D-EE45B5848A1C}" sibTransId="{F526E898-1805-46B7-9B46-2493A048351F}"/>
    <dgm:cxn modelId="{4DAF9628-FBC0-4C90-A658-CA0BF8CE1EED}" type="presParOf" srcId="{67360320-5BE9-46FD-A850-A5E7D7CF37E7}" destId="{35097F7D-A92E-4C45-9154-073FF3580DA1}" srcOrd="0" destOrd="0" presId="urn:microsoft.com/office/officeart/2005/8/layout/hierarchy4"/>
    <dgm:cxn modelId="{4DD6A893-5E72-4AD7-B89B-D404D7F88A98}" type="presParOf" srcId="{35097F7D-A92E-4C45-9154-073FF3580DA1}" destId="{48FB7C0D-0576-48E7-B617-E38DD2002462}" srcOrd="0" destOrd="0" presId="urn:microsoft.com/office/officeart/2005/8/layout/hierarchy4"/>
    <dgm:cxn modelId="{FE426554-C2DD-4488-BB0A-B87C719D02E7}" type="presParOf" srcId="{35097F7D-A92E-4C45-9154-073FF3580DA1}" destId="{5AB6E536-6813-48CD-9461-6253790DDE77}" srcOrd="1" destOrd="0" presId="urn:microsoft.com/office/officeart/2005/8/layout/hierarchy4"/>
    <dgm:cxn modelId="{55933DB5-D948-4CC8-AE4E-1B127C493E46}" type="presParOf" srcId="{35097F7D-A92E-4C45-9154-073FF3580DA1}" destId="{3C34684E-3EBA-4923-994D-DACC2138A3BE}" srcOrd="2" destOrd="0" presId="urn:microsoft.com/office/officeart/2005/8/layout/hierarchy4"/>
    <dgm:cxn modelId="{C138F4AC-E106-4410-B11F-BAE046451AE8}" type="presParOf" srcId="{3C34684E-3EBA-4923-994D-DACC2138A3BE}" destId="{B1561373-3565-4D12-9772-F4B24EF134CD}" srcOrd="0" destOrd="0" presId="urn:microsoft.com/office/officeart/2005/8/layout/hierarchy4"/>
    <dgm:cxn modelId="{C25174E1-3315-4C43-9126-F943DFBF5BDE}" type="presParOf" srcId="{B1561373-3565-4D12-9772-F4B24EF134CD}" destId="{9770E814-E440-4FFF-AE37-202C167077B6}" srcOrd="0" destOrd="0" presId="urn:microsoft.com/office/officeart/2005/8/layout/hierarchy4"/>
    <dgm:cxn modelId="{AF1FCE87-8D58-4761-9E22-382BF0BDC8DD}" type="presParOf" srcId="{B1561373-3565-4D12-9772-F4B24EF134CD}" destId="{7A7829E7-8C1D-4162-84CA-08F9A0D2D844}" srcOrd="1" destOrd="0" presId="urn:microsoft.com/office/officeart/2005/8/layout/hierarchy4"/>
    <dgm:cxn modelId="{808E65AA-38B8-43C6-84E7-8D23D3B6B923}" type="presParOf" srcId="{3C34684E-3EBA-4923-994D-DACC2138A3BE}" destId="{83367F04-9769-4B35-9864-C6A18F61040F}" srcOrd="1" destOrd="0" presId="urn:microsoft.com/office/officeart/2005/8/layout/hierarchy4"/>
    <dgm:cxn modelId="{BFF26865-B9D9-4F7F-8182-A067F5AD46A4}" type="presParOf" srcId="{3C34684E-3EBA-4923-994D-DACC2138A3BE}" destId="{5551DD84-E64F-4500-A414-116E7ED4F2D5}" srcOrd="2" destOrd="0" presId="urn:microsoft.com/office/officeart/2005/8/layout/hierarchy4"/>
    <dgm:cxn modelId="{747EF4BF-39FF-4574-A1D6-F7110A8ECF86}" type="presParOf" srcId="{5551DD84-E64F-4500-A414-116E7ED4F2D5}" destId="{BFA6E86E-7BB1-441B-96B4-C992A4441AB9}" srcOrd="0" destOrd="0" presId="urn:microsoft.com/office/officeart/2005/8/layout/hierarchy4"/>
    <dgm:cxn modelId="{4E041281-B508-442C-8726-80A0A401BD52}" type="presParOf" srcId="{5551DD84-E64F-4500-A414-116E7ED4F2D5}" destId="{860B604D-A8DF-45CA-B568-152A02ABE653}" srcOrd="1" destOrd="0" presId="urn:microsoft.com/office/officeart/2005/8/layout/hierarchy4"/>
    <dgm:cxn modelId="{F05257C7-70DB-4F19-AE86-AE5C23C6C614}" type="presParOf" srcId="{67360320-5BE9-46FD-A850-A5E7D7CF37E7}" destId="{C53FB056-3893-4019-959A-D3901D53F87B}" srcOrd="1" destOrd="0" presId="urn:microsoft.com/office/officeart/2005/8/layout/hierarchy4"/>
    <dgm:cxn modelId="{B05A3103-E233-49B5-AE5B-EA90B614E91B}" type="presParOf" srcId="{67360320-5BE9-46FD-A850-A5E7D7CF37E7}" destId="{DA3B69EE-C524-4BB8-B694-57348FA752DB}" srcOrd="2" destOrd="0" presId="urn:microsoft.com/office/officeart/2005/8/layout/hierarchy4"/>
    <dgm:cxn modelId="{5F38DC70-DB84-4405-AF14-BF54A9F40621}" type="presParOf" srcId="{DA3B69EE-C524-4BB8-B694-57348FA752DB}" destId="{8BBBB0DD-460F-48A1-B450-155B5AA4B12C}" srcOrd="0" destOrd="0" presId="urn:microsoft.com/office/officeart/2005/8/layout/hierarchy4"/>
    <dgm:cxn modelId="{F9595481-2755-4364-A807-459DF9F82DCF}" type="presParOf" srcId="{DA3B69EE-C524-4BB8-B694-57348FA752DB}" destId="{051BA325-0BC8-46D7-A1F3-749FCDE0493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FC36C-F8F2-4983-8436-DFE48C8B5AB7}" type="doc">
      <dgm:prSet loTypeId="urn:microsoft.com/office/officeart/2005/8/layout/hierarchy4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E24ABC2-E2E4-4027-BDC2-5A30D65988E2}">
      <dgm:prSet phldrT="[Текст]" custT="1"/>
      <dgm:spPr/>
      <dgm:t>
        <a:bodyPr/>
        <a:lstStyle/>
        <a:p>
          <a:pPr algn="ctr"/>
          <a:r>
            <a:rPr lang="en-US" sz="2400" dirty="0">
              <a:latin typeface="+mn-lt"/>
            </a:rPr>
            <a:t>[</a:t>
          </a:r>
          <a:r>
            <a:rPr lang="ru-RU" sz="2400" dirty="0">
              <a:latin typeface="+mn-lt"/>
            </a:rPr>
            <a:t>2</a:t>
          </a:r>
          <a:r>
            <a:rPr lang="en-US" sz="2400" dirty="0">
              <a:latin typeface="+mn-lt"/>
            </a:rPr>
            <a:t>]</a:t>
          </a:r>
          <a:r>
            <a:rPr lang="ru-RU" sz="2400" dirty="0">
              <a:latin typeface="+mn-lt"/>
            </a:rPr>
            <a:t> </a:t>
          </a:r>
          <a:r>
            <a:rPr lang="ru-RU" sz="2400" b="1" dirty="0">
              <a:latin typeface="+mn-lt"/>
            </a:rPr>
            <a:t>Численность работников</a:t>
          </a:r>
          <a:r>
            <a:rPr lang="ru-RU" sz="2400" b="0" dirty="0">
              <a:latin typeface="+mn-lt"/>
            </a:rPr>
            <a:t> за исключением вспомогательного персонала, чел.</a:t>
          </a:r>
          <a:endParaRPr lang="ru-RU" sz="2400" dirty="0">
            <a:latin typeface="+mn-lt"/>
          </a:endParaRPr>
        </a:p>
      </dgm:t>
    </dgm:pt>
    <dgm:pt modelId="{4032CFF3-F42A-49AE-ABA4-3A0027E23641}" type="parTrans" cxnId="{3DFE5A81-BB32-45AB-9699-902C5297A2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BCA9368-1CD1-4152-8F4C-ECEFACA0F35A}" type="sibTrans" cxnId="{3DFE5A81-BB32-45AB-9699-902C5297A2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0932F41-BB47-4F71-B9CE-286208835767}">
      <dgm:prSet phldrT="[Текст]"/>
      <dgm:spPr/>
      <dgm:t>
        <a:bodyPr/>
        <a:lstStyle/>
        <a:p>
          <a:r>
            <a:rPr lang="en-US" dirty="0">
              <a:latin typeface="+mn-lt"/>
            </a:rPr>
            <a:t>[</a:t>
          </a:r>
          <a:r>
            <a:rPr lang="ru-RU" dirty="0">
              <a:latin typeface="+mn-lt"/>
            </a:rPr>
            <a:t>3</a:t>
          </a:r>
          <a:r>
            <a:rPr lang="en-US" dirty="0">
              <a:latin typeface="+mn-lt"/>
            </a:rPr>
            <a:t>]</a:t>
          </a:r>
          <a:r>
            <a:rPr lang="ru-RU" dirty="0">
              <a:latin typeface="+mn-lt"/>
            </a:rPr>
            <a:t> </a:t>
          </a:r>
          <a:r>
            <a:rPr lang="ru-RU" b="1" dirty="0">
              <a:latin typeface="+mn-lt"/>
            </a:rPr>
            <a:t>Количество вакантных должностей, </a:t>
          </a:r>
          <a:r>
            <a:rPr lang="ru-RU" b="0" dirty="0">
              <a:latin typeface="+mn-lt"/>
            </a:rPr>
            <a:t>за исключением вспомогательного персонала, ед.</a:t>
          </a:r>
          <a:endParaRPr lang="ru-RU" dirty="0">
            <a:latin typeface="+mn-lt"/>
          </a:endParaRPr>
        </a:p>
      </dgm:t>
    </dgm:pt>
    <dgm:pt modelId="{A5BC661D-7C4A-4902-B558-4BE017785D53}" type="parTrans" cxnId="{59897279-CE26-4CAA-AE4C-C428B01AB37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78F177F-E272-4E3F-A229-F97C9359D1BC}" type="sibTrans" cxnId="{59897279-CE26-4CAA-AE4C-C428B01AB37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C5DFEEB-7F93-450C-86B3-2323843316C7}">
      <dgm:prSet phldrT="[Текст]" custT="1"/>
      <dgm:spPr/>
      <dgm:t>
        <a:bodyPr/>
        <a:lstStyle/>
        <a:p>
          <a:r>
            <a:rPr lang="en-US" sz="1600" dirty="0">
              <a:latin typeface="+mn-lt"/>
            </a:rPr>
            <a:t>[</a:t>
          </a:r>
          <a:r>
            <a:rPr lang="ru-RU" sz="1600" dirty="0">
              <a:latin typeface="+mn-lt"/>
            </a:rPr>
            <a:t>2.1</a:t>
          </a:r>
          <a:r>
            <a:rPr lang="en-US" sz="1600" dirty="0">
              <a:latin typeface="+mn-lt"/>
            </a:rPr>
            <a:t>]</a:t>
          </a:r>
          <a:r>
            <a:rPr lang="ru-RU" sz="1600" dirty="0">
              <a:latin typeface="+mn-lt"/>
            </a:rPr>
            <a:t> В том числе:</a:t>
          </a:r>
        </a:p>
        <a:p>
          <a:r>
            <a:rPr lang="ru-RU" sz="1600" dirty="0">
              <a:latin typeface="+mn-lt"/>
            </a:rPr>
            <a:t>Имеющих гос. награды или почетные звания</a:t>
          </a:r>
        </a:p>
      </dgm:t>
    </dgm:pt>
    <dgm:pt modelId="{856FD759-3D0D-409E-A872-47205AD8EFF5}" type="parTrans" cxnId="{C7607A18-063A-4311-A5B7-08CEF1C579C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3870CC6-3182-4782-8F13-FDDFB09A43FC}" type="sibTrans" cxnId="{C7607A18-063A-4311-A5B7-08CEF1C579C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7360320-5BE9-46FD-A850-A5E7D7CF37E7}" type="pres">
      <dgm:prSet presAssocID="{688FC36C-F8F2-4983-8436-DFE48C8B5AB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5097F7D-A92E-4C45-9154-073FF3580DA1}" type="pres">
      <dgm:prSet presAssocID="{6E24ABC2-E2E4-4027-BDC2-5A30D65988E2}" presName="vertOne" presStyleCnt="0"/>
      <dgm:spPr/>
    </dgm:pt>
    <dgm:pt modelId="{48FB7C0D-0576-48E7-B617-E38DD2002462}" type="pres">
      <dgm:prSet presAssocID="{6E24ABC2-E2E4-4027-BDC2-5A30D65988E2}" presName="txOne" presStyleLbl="node0" presStyleIdx="0" presStyleCnt="2" custScaleX="100325" custLinFactNeighborX="-7878" custLinFactNeighborY="6919">
        <dgm:presLayoutVars>
          <dgm:chPref val="3"/>
        </dgm:presLayoutVars>
      </dgm:prSet>
      <dgm:spPr/>
    </dgm:pt>
    <dgm:pt modelId="{5AB6E536-6813-48CD-9461-6253790DDE77}" type="pres">
      <dgm:prSet presAssocID="{6E24ABC2-E2E4-4027-BDC2-5A30D65988E2}" presName="parTransOne" presStyleCnt="0"/>
      <dgm:spPr/>
    </dgm:pt>
    <dgm:pt modelId="{3C34684E-3EBA-4923-994D-DACC2138A3BE}" type="pres">
      <dgm:prSet presAssocID="{6E24ABC2-E2E4-4027-BDC2-5A30D65988E2}" presName="horzOne" presStyleCnt="0"/>
      <dgm:spPr/>
    </dgm:pt>
    <dgm:pt modelId="{B1561373-3565-4D12-9772-F4B24EF134CD}" type="pres">
      <dgm:prSet presAssocID="{E0932F41-BB47-4F71-B9CE-286208835767}" presName="vertTwo" presStyleCnt="0"/>
      <dgm:spPr/>
    </dgm:pt>
    <dgm:pt modelId="{9770E814-E440-4FFF-AE37-202C167077B6}" type="pres">
      <dgm:prSet presAssocID="{E0932F41-BB47-4F71-B9CE-286208835767}" presName="txTwo" presStyleLbl="node2" presStyleIdx="0" presStyleCnt="1" custScaleX="440405" custLinFactNeighborX="-20386" custLinFactNeighborY="-1152">
        <dgm:presLayoutVars>
          <dgm:chPref val="3"/>
        </dgm:presLayoutVars>
      </dgm:prSet>
      <dgm:spPr/>
    </dgm:pt>
    <dgm:pt modelId="{7A7829E7-8C1D-4162-84CA-08F9A0D2D844}" type="pres">
      <dgm:prSet presAssocID="{E0932F41-BB47-4F71-B9CE-286208835767}" presName="horzTwo" presStyleCnt="0"/>
      <dgm:spPr/>
    </dgm:pt>
    <dgm:pt modelId="{C53FB056-3893-4019-959A-D3901D53F87B}" type="pres">
      <dgm:prSet presAssocID="{FBCA9368-1CD1-4152-8F4C-ECEFACA0F35A}" presName="sibSpaceOne" presStyleCnt="0"/>
      <dgm:spPr/>
    </dgm:pt>
    <dgm:pt modelId="{DA3B69EE-C524-4BB8-B694-57348FA752DB}" type="pres">
      <dgm:prSet presAssocID="{7C5DFEEB-7F93-450C-86B3-2323843316C7}" presName="vertOne" presStyleCnt="0"/>
      <dgm:spPr/>
    </dgm:pt>
    <dgm:pt modelId="{8BBBB0DD-460F-48A1-B450-155B5AA4B12C}" type="pres">
      <dgm:prSet presAssocID="{7C5DFEEB-7F93-450C-86B3-2323843316C7}" presName="txOne" presStyleLbl="node0" presStyleIdx="1" presStyleCnt="2" custScaleX="206073" custLinFactNeighborX="-8386" custLinFactNeighborY="803">
        <dgm:presLayoutVars>
          <dgm:chPref val="3"/>
        </dgm:presLayoutVars>
      </dgm:prSet>
      <dgm:spPr/>
    </dgm:pt>
    <dgm:pt modelId="{051BA325-0BC8-46D7-A1F3-749FCDE04935}" type="pres">
      <dgm:prSet presAssocID="{7C5DFEEB-7F93-450C-86B3-2323843316C7}" presName="horzOne" presStyleCnt="0"/>
      <dgm:spPr/>
    </dgm:pt>
  </dgm:ptLst>
  <dgm:cxnLst>
    <dgm:cxn modelId="{31EB2109-1C21-4E98-B964-F452990BB6E7}" type="presOf" srcId="{688FC36C-F8F2-4983-8436-DFE48C8B5AB7}" destId="{67360320-5BE9-46FD-A850-A5E7D7CF37E7}" srcOrd="0" destOrd="0" presId="urn:microsoft.com/office/officeart/2005/8/layout/hierarchy4"/>
    <dgm:cxn modelId="{C7607A18-063A-4311-A5B7-08CEF1C579C5}" srcId="{688FC36C-F8F2-4983-8436-DFE48C8B5AB7}" destId="{7C5DFEEB-7F93-450C-86B3-2323843316C7}" srcOrd="1" destOrd="0" parTransId="{856FD759-3D0D-409E-A872-47205AD8EFF5}" sibTransId="{43870CC6-3182-4782-8F13-FDDFB09A43FC}"/>
    <dgm:cxn modelId="{BB105A5C-418B-4573-8E27-4454DD560F55}" type="presOf" srcId="{E0932F41-BB47-4F71-B9CE-286208835767}" destId="{9770E814-E440-4FFF-AE37-202C167077B6}" srcOrd="0" destOrd="0" presId="urn:microsoft.com/office/officeart/2005/8/layout/hierarchy4"/>
    <dgm:cxn modelId="{812AF85C-20FF-45C5-95A7-4B129D68C251}" type="presOf" srcId="{7C5DFEEB-7F93-450C-86B3-2323843316C7}" destId="{8BBBB0DD-460F-48A1-B450-155B5AA4B12C}" srcOrd="0" destOrd="0" presId="urn:microsoft.com/office/officeart/2005/8/layout/hierarchy4"/>
    <dgm:cxn modelId="{59897279-CE26-4CAA-AE4C-C428B01AB371}" srcId="{6E24ABC2-E2E4-4027-BDC2-5A30D65988E2}" destId="{E0932F41-BB47-4F71-B9CE-286208835767}" srcOrd="0" destOrd="0" parTransId="{A5BC661D-7C4A-4902-B558-4BE017785D53}" sibTransId="{578F177F-E272-4E3F-A229-F97C9359D1BC}"/>
    <dgm:cxn modelId="{3DFE5A81-BB32-45AB-9699-902C5297A2E7}" srcId="{688FC36C-F8F2-4983-8436-DFE48C8B5AB7}" destId="{6E24ABC2-E2E4-4027-BDC2-5A30D65988E2}" srcOrd="0" destOrd="0" parTransId="{4032CFF3-F42A-49AE-ABA4-3A0027E23641}" sibTransId="{FBCA9368-1CD1-4152-8F4C-ECEFACA0F35A}"/>
    <dgm:cxn modelId="{3E0AB2BE-74CE-462D-8B61-FC38257701B6}" type="presOf" srcId="{6E24ABC2-E2E4-4027-BDC2-5A30D65988E2}" destId="{48FB7C0D-0576-48E7-B617-E38DD2002462}" srcOrd="0" destOrd="0" presId="urn:microsoft.com/office/officeart/2005/8/layout/hierarchy4"/>
    <dgm:cxn modelId="{4DAF9628-FBC0-4C90-A658-CA0BF8CE1EED}" type="presParOf" srcId="{67360320-5BE9-46FD-A850-A5E7D7CF37E7}" destId="{35097F7D-A92E-4C45-9154-073FF3580DA1}" srcOrd="0" destOrd="0" presId="urn:microsoft.com/office/officeart/2005/8/layout/hierarchy4"/>
    <dgm:cxn modelId="{4DD6A893-5E72-4AD7-B89B-D404D7F88A98}" type="presParOf" srcId="{35097F7D-A92E-4C45-9154-073FF3580DA1}" destId="{48FB7C0D-0576-48E7-B617-E38DD2002462}" srcOrd="0" destOrd="0" presId="urn:microsoft.com/office/officeart/2005/8/layout/hierarchy4"/>
    <dgm:cxn modelId="{FE426554-C2DD-4488-BB0A-B87C719D02E7}" type="presParOf" srcId="{35097F7D-A92E-4C45-9154-073FF3580DA1}" destId="{5AB6E536-6813-48CD-9461-6253790DDE77}" srcOrd="1" destOrd="0" presId="urn:microsoft.com/office/officeart/2005/8/layout/hierarchy4"/>
    <dgm:cxn modelId="{55933DB5-D948-4CC8-AE4E-1B127C493E46}" type="presParOf" srcId="{35097F7D-A92E-4C45-9154-073FF3580DA1}" destId="{3C34684E-3EBA-4923-994D-DACC2138A3BE}" srcOrd="2" destOrd="0" presId="urn:microsoft.com/office/officeart/2005/8/layout/hierarchy4"/>
    <dgm:cxn modelId="{C138F4AC-E106-4410-B11F-BAE046451AE8}" type="presParOf" srcId="{3C34684E-3EBA-4923-994D-DACC2138A3BE}" destId="{B1561373-3565-4D12-9772-F4B24EF134CD}" srcOrd="0" destOrd="0" presId="urn:microsoft.com/office/officeart/2005/8/layout/hierarchy4"/>
    <dgm:cxn modelId="{C25174E1-3315-4C43-9126-F943DFBF5BDE}" type="presParOf" srcId="{B1561373-3565-4D12-9772-F4B24EF134CD}" destId="{9770E814-E440-4FFF-AE37-202C167077B6}" srcOrd="0" destOrd="0" presId="urn:microsoft.com/office/officeart/2005/8/layout/hierarchy4"/>
    <dgm:cxn modelId="{AF1FCE87-8D58-4761-9E22-382BF0BDC8DD}" type="presParOf" srcId="{B1561373-3565-4D12-9772-F4B24EF134CD}" destId="{7A7829E7-8C1D-4162-84CA-08F9A0D2D844}" srcOrd="1" destOrd="0" presId="urn:microsoft.com/office/officeart/2005/8/layout/hierarchy4"/>
    <dgm:cxn modelId="{F05257C7-70DB-4F19-AE86-AE5C23C6C614}" type="presParOf" srcId="{67360320-5BE9-46FD-A850-A5E7D7CF37E7}" destId="{C53FB056-3893-4019-959A-D3901D53F87B}" srcOrd="1" destOrd="0" presId="urn:microsoft.com/office/officeart/2005/8/layout/hierarchy4"/>
    <dgm:cxn modelId="{B05A3103-E233-49B5-AE5B-EA90B614E91B}" type="presParOf" srcId="{67360320-5BE9-46FD-A850-A5E7D7CF37E7}" destId="{DA3B69EE-C524-4BB8-B694-57348FA752DB}" srcOrd="2" destOrd="0" presId="urn:microsoft.com/office/officeart/2005/8/layout/hierarchy4"/>
    <dgm:cxn modelId="{5F38DC70-DB84-4405-AF14-BF54A9F40621}" type="presParOf" srcId="{DA3B69EE-C524-4BB8-B694-57348FA752DB}" destId="{8BBBB0DD-460F-48A1-B450-155B5AA4B12C}" srcOrd="0" destOrd="0" presId="urn:microsoft.com/office/officeart/2005/8/layout/hierarchy4"/>
    <dgm:cxn modelId="{F9595481-2755-4364-A807-459DF9F82DCF}" type="presParOf" srcId="{DA3B69EE-C524-4BB8-B694-57348FA752DB}" destId="{051BA325-0BC8-46D7-A1F3-749FCDE0493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60FA45-7997-4964-8DE8-CACC4DDF9486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32485-C84A-4F8F-9ADA-8DCC41804C52}">
      <dgm:prSet phldrT="[Текст]"/>
      <dgm:spPr/>
      <dgm:t>
        <a:bodyPr/>
        <a:lstStyle/>
        <a:p>
          <a:r>
            <a:rPr lang="ru-RU" dirty="0"/>
            <a:t>Учету подлежат штатные сотрудники по списочному составу, кроме вспомогательного персонала, внешние совместители также не учитываются</a:t>
          </a:r>
        </a:p>
      </dgm:t>
    </dgm:pt>
    <dgm:pt modelId="{3E87B5FB-C521-48C8-914F-9DA1CCC573F6}" type="parTrans" cxnId="{AA6B70E3-4A23-447A-BB3A-B9CDF8BF0E8C}">
      <dgm:prSet/>
      <dgm:spPr/>
      <dgm:t>
        <a:bodyPr/>
        <a:lstStyle/>
        <a:p>
          <a:endParaRPr lang="ru-RU"/>
        </a:p>
      </dgm:t>
    </dgm:pt>
    <dgm:pt modelId="{F0159BC4-C294-4920-9358-E820C897AB77}" type="sibTrans" cxnId="{AA6B70E3-4A23-447A-BB3A-B9CDF8BF0E8C}">
      <dgm:prSet/>
      <dgm:spPr/>
      <dgm:t>
        <a:bodyPr/>
        <a:lstStyle/>
        <a:p>
          <a:endParaRPr lang="ru-RU"/>
        </a:p>
      </dgm:t>
    </dgm:pt>
    <dgm:pt modelId="{ECB7F803-F9E6-4CC1-BD03-8EC394B6268D}">
      <dgm:prSet phldrT="[Текст]"/>
      <dgm:spPr/>
      <dgm:t>
        <a:bodyPr/>
        <a:lstStyle/>
        <a:p>
          <a:r>
            <a:rPr lang="ru-RU" dirty="0"/>
            <a:t>Распределение работников индивидуально для каждого вида учреждений, и оно фиксируется в нормативно-правовых документах внутреннего характера</a:t>
          </a:r>
        </a:p>
      </dgm:t>
    </dgm:pt>
    <dgm:pt modelId="{6F48622E-D47B-4DDA-9506-A79BDF94D218}" type="parTrans" cxnId="{C0D5FA7E-6371-46EB-95CB-28AADA9873D8}">
      <dgm:prSet/>
      <dgm:spPr/>
      <dgm:t>
        <a:bodyPr/>
        <a:lstStyle/>
        <a:p>
          <a:endParaRPr lang="ru-RU"/>
        </a:p>
      </dgm:t>
    </dgm:pt>
    <dgm:pt modelId="{21CC3A45-410A-4307-9BA5-1C696AFD5B89}" type="sibTrans" cxnId="{C0D5FA7E-6371-46EB-95CB-28AADA9873D8}">
      <dgm:prSet/>
      <dgm:spPr/>
      <dgm:t>
        <a:bodyPr/>
        <a:lstStyle/>
        <a:p>
          <a:endParaRPr lang="ru-RU"/>
        </a:p>
      </dgm:t>
    </dgm:pt>
    <dgm:pt modelId="{62806470-47C2-4492-956A-D11EBC8DAE09}">
      <dgm:prSet phldrT="[Текст]"/>
      <dgm:spPr/>
      <dgm:t>
        <a:bodyPr/>
        <a:lstStyle/>
        <a:p>
          <a:r>
            <a:rPr lang="ru-RU" dirty="0"/>
            <a:t>Как правило, к вспомогательному персоналу относятся: водители, грузчики, кладовщики и т.д.</a:t>
          </a:r>
        </a:p>
      </dgm:t>
    </dgm:pt>
    <dgm:pt modelId="{DF8D4C61-C448-46E0-9094-F409AF75D965}" type="parTrans" cxnId="{BD5BAB85-65B0-4D30-BCF5-4AC89E2639BF}">
      <dgm:prSet/>
      <dgm:spPr/>
      <dgm:t>
        <a:bodyPr/>
        <a:lstStyle/>
        <a:p>
          <a:endParaRPr lang="ru-RU"/>
        </a:p>
      </dgm:t>
    </dgm:pt>
    <dgm:pt modelId="{4448C74C-FD75-436C-B1CF-0EEA837D8CED}" type="sibTrans" cxnId="{BD5BAB85-65B0-4D30-BCF5-4AC89E2639BF}">
      <dgm:prSet/>
      <dgm:spPr/>
      <dgm:t>
        <a:bodyPr/>
        <a:lstStyle/>
        <a:p>
          <a:endParaRPr lang="ru-RU"/>
        </a:p>
      </dgm:t>
    </dgm:pt>
    <dgm:pt modelId="{0B3D6FF8-F261-4218-9492-F95DFA6D5A12}" type="pres">
      <dgm:prSet presAssocID="{5460FA45-7997-4964-8DE8-CACC4DDF9486}" presName="Name0" presStyleCnt="0">
        <dgm:presLayoutVars>
          <dgm:chMax val="7"/>
          <dgm:chPref val="7"/>
          <dgm:dir/>
        </dgm:presLayoutVars>
      </dgm:prSet>
      <dgm:spPr/>
    </dgm:pt>
    <dgm:pt modelId="{901145D3-BF70-4841-8619-509FEAF9E4DC}" type="pres">
      <dgm:prSet presAssocID="{5460FA45-7997-4964-8DE8-CACC4DDF9486}" presName="Name1" presStyleCnt="0"/>
      <dgm:spPr/>
    </dgm:pt>
    <dgm:pt modelId="{36F12C8E-61EB-482E-AE00-FE013EE094F6}" type="pres">
      <dgm:prSet presAssocID="{5460FA45-7997-4964-8DE8-CACC4DDF9486}" presName="cycle" presStyleCnt="0"/>
      <dgm:spPr/>
    </dgm:pt>
    <dgm:pt modelId="{26629986-D715-4056-894D-210D565E53DA}" type="pres">
      <dgm:prSet presAssocID="{5460FA45-7997-4964-8DE8-CACC4DDF9486}" presName="srcNode" presStyleLbl="node1" presStyleIdx="0" presStyleCnt="3"/>
      <dgm:spPr/>
    </dgm:pt>
    <dgm:pt modelId="{ADBF3BD3-7B7F-42DB-8847-CBA9087E62EA}" type="pres">
      <dgm:prSet presAssocID="{5460FA45-7997-4964-8DE8-CACC4DDF9486}" presName="conn" presStyleLbl="parChTrans1D2" presStyleIdx="0" presStyleCnt="1"/>
      <dgm:spPr/>
    </dgm:pt>
    <dgm:pt modelId="{7C713F49-D9BA-4B28-95B2-1304CF73A69F}" type="pres">
      <dgm:prSet presAssocID="{5460FA45-7997-4964-8DE8-CACC4DDF9486}" presName="extraNode" presStyleLbl="node1" presStyleIdx="0" presStyleCnt="3"/>
      <dgm:spPr/>
    </dgm:pt>
    <dgm:pt modelId="{0918CFAB-1D6A-4D7C-94B0-0496FC51FAA4}" type="pres">
      <dgm:prSet presAssocID="{5460FA45-7997-4964-8DE8-CACC4DDF9486}" presName="dstNode" presStyleLbl="node1" presStyleIdx="0" presStyleCnt="3"/>
      <dgm:spPr/>
    </dgm:pt>
    <dgm:pt modelId="{2B4ABFF6-7597-43A3-9529-2DDFCAA4D0D5}" type="pres">
      <dgm:prSet presAssocID="{4C932485-C84A-4F8F-9ADA-8DCC41804C52}" presName="text_1" presStyleLbl="node1" presStyleIdx="0" presStyleCnt="3">
        <dgm:presLayoutVars>
          <dgm:bulletEnabled val="1"/>
        </dgm:presLayoutVars>
      </dgm:prSet>
      <dgm:spPr/>
    </dgm:pt>
    <dgm:pt modelId="{1BBBD665-8820-4A61-A647-932508CC7A3E}" type="pres">
      <dgm:prSet presAssocID="{4C932485-C84A-4F8F-9ADA-8DCC41804C52}" presName="accent_1" presStyleCnt="0"/>
      <dgm:spPr/>
    </dgm:pt>
    <dgm:pt modelId="{AE0FD129-9C8D-4972-BA8D-E7024CEDEC58}" type="pres">
      <dgm:prSet presAssocID="{4C932485-C84A-4F8F-9ADA-8DCC41804C52}" presName="accentRepeatNode" presStyleLbl="solidFgAcc1" presStyleIdx="0" presStyleCnt="3"/>
      <dgm:spPr/>
    </dgm:pt>
    <dgm:pt modelId="{E11175D5-077D-443E-A6E1-6FFCE2B2A375}" type="pres">
      <dgm:prSet presAssocID="{ECB7F803-F9E6-4CC1-BD03-8EC394B6268D}" presName="text_2" presStyleLbl="node1" presStyleIdx="1" presStyleCnt="3">
        <dgm:presLayoutVars>
          <dgm:bulletEnabled val="1"/>
        </dgm:presLayoutVars>
      </dgm:prSet>
      <dgm:spPr/>
    </dgm:pt>
    <dgm:pt modelId="{F36FB1D6-2E92-4112-B2F4-B62B21DDB704}" type="pres">
      <dgm:prSet presAssocID="{ECB7F803-F9E6-4CC1-BD03-8EC394B6268D}" presName="accent_2" presStyleCnt="0"/>
      <dgm:spPr/>
    </dgm:pt>
    <dgm:pt modelId="{A43F3DA3-EEB7-441F-B032-8D50B0286EBA}" type="pres">
      <dgm:prSet presAssocID="{ECB7F803-F9E6-4CC1-BD03-8EC394B6268D}" presName="accentRepeatNode" presStyleLbl="solidFgAcc1" presStyleIdx="1" presStyleCnt="3"/>
      <dgm:spPr/>
    </dgm:pt>
    <dgm:pt modelId="{ED2B3816-1E66-46C9-96AE-3F94637B6926}" type="pres">
      <dgm:prSet presAssocID="{62806470-47C2-4492-956A-D11EBC8DAE09}" presName="text_3" presStyleLbl="node1" presStyleIdx="2" presStyleCnt="3">
        <dgm:presLayoutVars>
          <dgm:bulletEnabled val="1"/>
        </dgm:presLayoutVars>
      </dgm:prSet>
      <dgm:spPr/>
    </dgm:pt>
    <dgm:pt modelId="{14144568-C5A3-4522-95AC-F6B31C52BBB7}" type="pres">
      <dgm:prSet presAssocID="{62806470-47C2-4492-956A-D11EBC8DAE09}" presName="accent_3" presStyleCnt="0"/>
      <dgm:spPr/>
    </dgm:pt>
    <dgm:pt modelId="{731C9B0D-EBF9-436C-A4E6-77FDBC84F019}" type="pres">
      <dgm:prSet presAssocID="{62806470-47C2-4492-956A-D11EBC8DAE09}" presName="accentRepeatNode" presStyleLbl="solidFgAcc1" presStyleIdx="2" presStyleCnt="3"/>
      <dgm:spPr/>
    </dgm:pt>
  </dgm:ptLst>
  <dgm:cxnLst>
    <dgm:cxn modelId="{43C67D19-78D9-47A1-8FBE-D4ABE1FFC495}" type="presOf" srcId="{5460FA45-7997-4964-8DE8-CACC4DDF9486}" destId="{0B3D6FF8-F261-4218-9492-F95DFA6D5A12}" srcOrd="0" destOrd="0" presId="urn:microsoft.com/office/officeart/2008/layout/VerticalCurvedList"/>
    <dgm:cxn modelId="{E56BFA31-38A4-44C5-8537-9C9696A55508}" type="presOf" srcId="{ECB7F803-F9E6-4CC1-BD03-8EC394B6268D}" destId="{E11175D5-077D-443E-A6E1-6FFCE2B2A375}" srcOrd="0" destOrd="0" presId="urn:microsoft.com/office/officeart/2008/layout/VerticalCurvedList"/>
    <dgm:cxn modelId="{C0D5FA7E-6371-46EB-95CB-28AADA9873D8}" srcId="{5460FA45-7997-4964-8DE8-CACC4DDF9486}" destId="{ECB7F803-F9E6-4CC1-BD03-8EC394B6268D}" srcOrd="1" destOrd="0" parTransId="{6F48622E-D47B-4DDA-9506-A79BDF94D218}" sibTransId="{21CC3A45-410A-4307-9BA5-1C696AFD5B89}"/>
    <dgm:cxn modelId="{BD5BAB85-65B0-4D30-BCF5-4AC89E2639BF}" srcId="{5460FA45-7997-4964-8DE8-CACC4DDF9486}" destId="{62806470-47C2-4492-956A-D11EBC8DAE09}" srcOrd="2" destOrd="0" parTransId="{DF8D4C61-C448-46E0-9094-F409AF75D965}" sibTransId="{4448C74C-FD75-436C-B1CF-0EEA837D8CED}"/>
    <dgm:cxn modelId="{4D6C9B9F-EBA9-4390-AB8B-3C2D30588B59}" type="presOf" srcId="{4C932485-C84A-4F8F-9ADA-8DCC41804C52}" destId="{2B4ABFF6-7597-43A3-9529-2DDFCAA4D0D5}" srcOrd="0" destOrd="0" presId="urn:microsoft.com/office/officeart/2008/layout/VerticalCurvedList"/>
    <dgm:cxn modelId="{BCFFDAAD-DA18-4DEA-8F26-A7BAA36D4E57}" type="presOf" srcId="{62806470-47C2-4492-956A-D11EBC8DAE09}" destId="{ED2B3816-1E66-46C9-96AE-3F94637B6926}" srcOrd="0" destOrd="0" presId="urn:microsoft.com/office/officeart/2008/layout/VerticalCurvedList"/>
    <dgm:cxn modelId="{AA6B70E3-4A23-447A-BB3A-B9CDF8BF0E8C}" srcId="{5460FA45-7997-4964-8DE8-CACC4DDF9486}" destId="{4C932485-C84A-4F8F-9ADA-8DCC41804C52}" srcOrd="0" destOrd="0" parTransId="{3E87B5FB-C521-48C8-914F-9DA1CCC573F6}" sibTransId="{F0159BC4-C294-4920-9358-E820C897AB77}"/>
    <dgm:cxn modelId="{BD4698EF-3D9C-45EA-A5F8-1A62E9E45C1F}" type="presOf" srcId="{F0159BC4-C294-4920-9358-E820C897AB77}" destId="{ADBF3BD3-7B7F-42DB-8847-CBA9087E62EA}" srcOrd="0" destOrd="0" presId="urn:microsoft.com/office/officeart/2008/layout/VerticalCurvedList"/>
    <dgm:cxn modelId="{58E80965-0407-4065-9034-0181263468A1}" type="presParOf" srcId="{0B3D6FF8-F261-4218-9492-F95DFA6D5A12}" destId="{901145D3-BF70-4841-8619-509FEAF9E4DC}" srcOrd="0" destOrd="0" presId="urn:microsoft.com/office/officeart/2008/layout/VerticalCurvedList"/>
    <dgm:cxn modelId="{32AA6721-15F1-4F64-B5BF-3653622F5476}" type="presParOf" srcId="{901145D3-BF70-4841-8619-509FEAF9E4DC}" destId="{36F12C8E-61EB-482E-AE00-FE013EE094F6}" srcOrd="0" destOrd="0" presId="urn:microsoft.com/office/officeart/2008/layout/VerticalCurvedList"/>
    <dgm:cxn modelId="{3BB82E35-DB71-480E-AF5E-F2306DC35D16}" type="presParOf" srcId="{36F12C8E-61EB-482E-AE00-FE013EE094F6}" destId="{26629986-D715-4056-894D-210D565E53DA}" srcOrd="0" destOrd="0" presId="urn:microsoft.com/office/officeart/2008/layout/VerticalCurvedList"/>
    <dgm:cxn modelId="{7A591D73-B237-4C1E-8B4B-A46FA366C905}" type="presParOf" srcId="{36F12C8E-61EB-482E-AE00-FE013EE094F6}" destId="{ADBF3BD3-7B7F-42DB-8847-CBA9087E62EA}" srcOrd="1" destOrd="0" presId="urn:microsoft.com/office/officeart/2008/layout/VerticalCurvedList"/>
    <dgm:cxn modelId="{29FD9661-CB19-488C-862C-B406D756200E}" type="presParOf" srcId="{36F12C8E-61EB-482E-AE00-FE013EE094F6}" destId="{7C713F49-D9BA-4B28-95B2-1304CF73A69F}" srcOrd="2" destOrd="0" presId="urn:microsoft.com/office/officeart/2008/layout/VerticalCurvedList"/>
    <dgm:cxn modelId="{649BF9E9-EB64-4A2F-9942-704BE6A551F3}" type="presParOf" srcId="{36F12C8E-61EB-482E-AE00-FE013EE094F6}" destId="{0918CFAB-1D6A-4D7C-94B0-0496FC51FAA4}" srcOrd="3" destOrd="0" presId="urn:microsoft.com/office/officeart/2008/layout/VerticalCurvedList"/>
    <dgm:cxn modelId="{6547CC3C-D63B-48B9-A8E5-55E15DF447E9}" type="presParOf" srcId="{901145D3-BF70-4841-8619-509FEAF9E4DC}" destId="{2B4ABFF6-7597-43A3-9529-2DDFCAA4D0D5}" srcOrd="1" destOrd="0" presId="urn:microsoft.com/office/officeart/2008/layout/VerticalCurvedList"/>
    <dgm:cxn modelId="{CED726A4-6DF4-4D6F-9602-C2FDD6982329}" type="presParOf" srcId="{901145D3-BF70-4841-8619-509FEAF9E4DC}" destId="{1BBBD665-8820-4A61-A647-932508CC7A3E}" srcOrd="2" destOrd="0" presId="urn:microsoft.com/office/officeart/2008/layout/VerticalCurvedList"/>
    <dgm:cxn modelId="{0E758726-C7D5-4DE7-A70E-E3B4F329D81D}" type="presParOf" srcId="{1BBBD665-8820-4A61-A647-932508CC7A3E}" destId="{AE0FD129-9C8D-4972-BA8D-E7024CEDEC58}" srcOrd="0" destOrd="0" presId="urn:microsoft.com/office/officeart/2008/layout/VerticalCurvedList"/>
    <dgm:cxn modelId="{A615126B-A524-42A1-A584-90FC659E8F8D}" type="presParOf" srcId="{901145D3-BF70-4841-8619-509FEAF9E4DC}" destId="{E11175D5-077D-443E-A6E1-6FFCE2B2A375}" srcOrd="3" destOrd="0" presId="urn:microsoft.com/office/officeart/2008/layout/VerticalCurvedList"/>
    <dgm:cxn modelId="{3BB521CA-C7B4-41C2-A7A3-E10B470B766E}" type="presParOf" srcId="{901145D3-BF70-4841-8619-509FEAF9E4DC}" destId="{F36FB1D6-2E92-4112-B2F4-B62B21DDB704}" srcOrd="4" destOrd="0" presId="urn:microsoft.com/office/officeart/2008/layout/VerticalCurvedList"/>
    <dgm:cxn modelId="{87C2CD67-566C-45C0-91C2-66A084C85A65}" type="presParOf" srcId="{F36FB1D6-2E92-4112-B2F4-B62B21DDB704}" destId="{A43F3DA3-EEB7-441F-B032-8D50B0286EBA}" srcOrd="0" destOrd="0" presId="urn:microsoft.com/office/officeart/2008/layout/VerticalCurvedList"/>
    <dgm:cxn modelId="{73DE0EA9-2E8C-4CDE-883D-DF78537B3389}" type="presParOf" srcId="{901145D3-BF70-4841-8619-509FEAF9E4DC}" destId="{ED2B3816-1E66-46C9-96AE-3F94637B6926}" srcOrd="5" destOrd="0" presId="urn:microsoft.com/office/officeart/2008/layout/VerticalCurvedList"/>
    <dgm:cxn modelId="{2823BD8C-3C5C-4AAA-BF76-F7DAB9FFCBC4}" type="presParOf" srcId="{901145D3-BF70-4841-8619-509FEAF9E4DC}" destId="{14144568-C5A3-4522-95AC-F6B31C52BBB7}" srcOrd="6" destOrd="0" presId="urn:microsoft.com/office/officeart/2008/layout/VerticalCurvedList"/>
    <dgm:cxn modelId="{F220EE80-BBE8-4477-A766-D910D7C3C560}" type="presParOf" srcId="{14144568-C5A3-4522-95AC-F6B31C52BBB7}" destId="{731C9B0D-EBF9-436C-A4E6-77FDBC84F0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60FA45-7997-4964-8DE8-CACC4DDF9486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32485-C84A-4F8F-9ADA-8DCC41804C52}">
      <dgm:prSet phldrT="[Текст]" custT="1"/>
      <dgm:spPr/>
      <dgm:t>
        <a:bodyPr/>
        <a:lstStyle/>
        <a:p>
          <a:r>
            <a:rPr lang="ru-RU" sz="1600" dirty="0"/>
            <a:t>Учитываются вакантные должности, а не штатные единицы (ставки), в связи с чем значение показателя исчисляется в целых числах</a:t>
          </a:r>
        </a:p>
      </dgm:t>
    </dgm:pt>
    <dgm:pt modelId="{3E87B5FB-C521-48C8-914F-9DA1CCC573F6}" type="parTrans" cxnId="{AA6B70E3-4A23-447A-BB3A-B9CDF8BF0E8C}">
      <dgm:prSet/>
      <dgm:spPr/>
      <dgm:t>
        <a:bodyPr/>
        <a:lstStyle/>
        <a:p>
          <a:endParaRPr lang="ru-RU"/>
        </a:p>
      </dgm:t>
    </dgm:pt>
    <dgm:pt modelId="{F0159BC4-C294-4920-9358-E820C897AB77}" type="sibTrans" cxnId="{AA6B70E3-4A23-447A-BB3A-B9CDF8BF0E8C}">
      <dgm:prSet/>
      <dgm:spPr/>
      <dgm:t>
        <a:bodyPr/>
        <a:lstStyle/>
        <a:p>
          <a:endParaRPr lang="ru-RU"/>
        </a:p>
      </dgm:t>
    </dgm:pt>
    <dgm:pt modelId="{ECB7F803-F9E6-4CC1-BD03-8EC394B6268D}">
      <dgm:prSet phldrT="[Текст]"/>
      <dgm:spPr/>
      <dgm:t>
        <a:bodyPr/>
        <a:lstStyle/>
        <a:p>
          <a:r>
            <a:rPr lang="ru-RU" b="0" i="0" dirty="0"/>
            <a:t>Вакантной следует считать штатную единицу по определенной должности, которая имеется в штатном расписании, но по которой</a:t>
          </a:r>
          <a:r>
            <a:rPr lang="ru-RU" b="1" i="0" dirty="0"/>
            <a:t> ни с кем не заключен трудовой договор.</a:t>
          </a:r>
        </a:p>
        <a:p>
          <a:r>
            <a:rPr lang="ru-RU" b="0" i="0" dirty="0"/>
            <a:t>Должность (профессия), работа по которой осуществляется путем совмещения должностей (профессий), расширения зон обслуживания или увеличения объема работ, </a:t>
          </a:r>
          <a:r>
            <a:rPr lang="ru-RU" b="1" i="0" dirty="0"/>
            <a:t>остается вакантной</a:t>
          </a:r>
          <a:endParaRPr lang="ru-RU" dirty="0"/>
        </a:p>
      </dgm:t>
    </dgm:pt>
    <dgm:pt modelId="{6F48622E-D47B-4DDA-9506-A79BDF94D218}" type="parTrans" cxnId="{C0D5FA7E-6371-46EB-95CB-28AADA9873D8}">
      <dgm:prSet/>
      <dgm:spPr/>
      <dgm:t>
        <a:bodyPr/>
        <a:lstStyle/>
        <a:p>
          <a:endParaRPr lang="ru-RU"/>
        </a:p>
      </dgm:t>
    </dgm:pt>
    <dgm:pt modelId="{21CC3A45-410A-4307-9BA5-1C696AFD5B89}" type="sibTrans" cxnId="{C0D5FA7E-6371-46EB-95CB-28AADA9873D8}">
      <dgm:prSet/>
      <dgm:spPr/>
      <dgm:t>
        <a:bodyPr/>
        <a:lstStyle/>
        <a:p>
          <a:endParaRPr lang="ru-RU"/>
        </a:p>
      </dgm:t>
    </dgm:pt>
    <dgm:pt modelId="{62806470-47C2-4492-956A-D11EBC8DAE09}">
      <dgm:prSet phldrT="[Текст]" custT="1"/>
      <dgm:spPr/>
      <dgm:t>
        <a:bodyPr/>
        <a:lstStyle/>
        <a:p>
          <a:r>
            <a:rPr lang="ru-RU" sz="1600" dirty="0"/>
            <a:t>Вакантные должности по вспомогательному персоналу не учитываются</a:t>
          </a:r>
        </a:p>
      </dgm:t>
    </dgm:pt>
    <dgm:pt modelId="{DF8D4C61-C448-46E0-9094-F409AF75D965}" type="parTrans" cxnId="{BD5BAB85-65B0-4D30-BCF5-4AC89E2639BF}">
      <dgm:prSet/>
      <dgm:spPr/>
      <dgm:t>
        <a:bodyPr/>
        <a:lstStyle/>
        <a:p>
          <a:endParaRPr lang="ru-RU"/>
        </a:p>
      </dgm:t>
    </dgm:pt>
    <dgm:pt modelId="{4448C74C-FD75-436C-B1CF-0EEA837D8CED}" type="sibTrans" cxnId="{BD5BAB85-65B0-4D30-BCF5-4AC89E2639BF}">
      <dgm:prSet/>
      <dgm:spPr/>
      <dgm:t>
        <a:bodyPr/>
        <a:lstStyle/>
        <a:p>
          <a:endParaRPr lang="ru-RU"/>
        </a:p>
      </dgm:t>
    </dgm:pt>
    <dgm:pt modelId="{0B3D6FF8-F261-4218-9492-F95DFA6D5A12}" type="pres">
      <dgm:prSet presAssocID="{5460FA45-7997-4964-8DE8-CACC4DDF9486}" presName="Name0" presStyleCnt="0">
        <dgm:presLayoutVars>
          <dgm:chMax val="7"/>
          <dgm:chPref val="7"/>
          <dgm:dir/>
        </dgm:presLayoutVars>
      </dgm:prSet>
      <dgm:spPr/>
    </dgm:pt>
    <dgm:pt modelId="{901145D3-BF70-4841-8619-509FEAF9E4DC}" type="pres">
      <dgm:prSet presAssocID="{5460FA45-7997-4964-8DE8-CACC4DDF9486}" presName="Name1" presStyleCnt="0"/>
      <dgm:spPr/>
    </dgm:pt>
    <dgm:pt modelId="{36F12C8E-61EB-482E-AE00-FE013EE094F6}" type="pres">
      <dgm:prSet presAssocID="{5460FA45-7997-4964-8DE8-CACC4DDF9486}" presName="cycle" presStyleCnt="0"/>
      <dgm:spPr/>
    </dgm:pt>
    <dgm:pt modelId="{26629986-D715-4056-894D-210D565E53DA}" type="pres">
      <dgm:prSet presAssocID="{5460FA45-7997-4964-8DE8-CACC4DDF9486}" presName="srcNode" presStyleLbl="node1" presStyleIdx="0" presStyleCnt="3"/>
      <dgm:spPr/>
    </dgm:pt>
    <dgm:pt modelId="{ADBF3BD3-7B7F-42DB-8847-CBA9087E62EA}" type="pres">
      <dgm:prSet presAssocID="{5460FA45-7997-4964-8DE8-CACC4DDF9486}" presName="conn" presStyleLbl="parChTrans1D2" presStyleIdx="0" presStyleCnt="1"/>
      <dgm:spPr/>
    </dgm:pt>
    <dgm:pt modelId="{7C713F49-D9BA-4B28-95B2-1304CF73A69F}" type="pres">
      <dgm:prSet presAssocID="{5460FA45-7997-4964-8DE8-CACC4DDF9486}" presName="extraNode" presStyleLbl="node1" presStyleIdx="0" presStyleCnt="3"/>
      <dgm:spPr/>
    </dgm:pt>
    <dgm:pt modelId="{0918CFAB-1D6A-4D7C-94B0-0496FC51FAA4}" type="pres">
      <dgm:prSet presAssocID="{5460FA45-7997-4964-8DE8-CACC4DDF9486}" presName="dstNode" presStyleLbl="node1" presStyleIdx="0" presStyleCnt="3"/>
      <dgm:spPr/>
    </dgm:pt>
    <dgm:pt modelId="{2B4ABFF6-7597-43A3-9529-2DDFCAA4D0D5}" type="pres">
      <dgm:prSet presAssocID="{4C932485-C84A-4F8F-9ADA-8DCC41804C52}" presName="text_1" presStyleLbl="node1" presStyleIdx="0" presStyleCnt="3">
        <dgm:presLayoutVars>
          <dgm:bulletEnabled val="1"/>
        </dgm:presLayoutVars>
      </dgm:prSet>
      <dgm:spPr/>
    </dgm:pt>
    <dgm:pt modelId="{1BBBD665-8820-4A61-A647-932508CC7A3E}" type="pres">
      <dgm:prSet presAssocID="{4C932485-C84A-4F8F-9ADA-8DCC41804C52}" presName="accent_1" presStyleCnt="0"/>
      <dgm:spPr/>
    </dgm:pt>
    <dgm:pt modelId="{AE0FD129-9C8D-4972-BA8D-E7024CEDEC58}" type="pres">
      <dgm:prSet presAssocID="{4C932485-C84A-4F8F-9ADA-8DCC41804C52}" presName="accentRepeatNode" presStyleLbl="solidFgAcc1" presStyleIdx="0" presStyleCnt="3"/>
      <dgm:spPr/>
    </dgm:pt>
    <dgm:pt modelId="{E11175D5-077D-443E-A6E1-6FFCE2B2A375}" type="pres">
      <dgm:prSet presAssocID="{ECB7F803-F9E6-4CC1-BD03-8EC394B6268D}" presName="text_2" presStyleLbl="node1" presStyleIdx="1" presStyleCnt="3" custScaleY="164464">
        <dgm:presLayoutVars>
          <dgm:bulletEnabled val="1"/>
        </dgm:presLayoutVars>
      </dgm:prSet>
      <dgm:spPr/>
    </dgm:pt>
    <dgm:pt modelId="{F36FB1D6-2E92-4112-B2F4-B62B21DDB704}" type="pres">
      <dgm:prSet presAssocID="{ECB7F803-F9E6-4CC1-BD03-8EC394B6268D}" presName="accent_2" presStyleCnt="0"/>
      <dgm:spPr/>
    </dgm:pt>
    <dgm:pt modelId="{A43F3DA3-EEB7-441F-B032-8D50B0286EBA}" type="pres">
      <dgm:prSet presAssocID="{ECB7F803-F9E6-4CC1-BD03-8EC394B6268D}" presName="accentRepeatNode" presStyleLbl="solidFgAcc1" presStyleIdx="1" presStyleCnt="3"/>
      <dgm:spPr/>
    </dgm:pt>
    <dgm:pt modelId="{ED2B3816-1E66-46C9-96AE-3F94637B6926}" type="pres">
      <dgm:prSet presAssocID="{62806470-47C2-4492-956A-D11EBC8DAE09}" presName="text_3" presStyleLbl="node1" presStyleIdx="2" presStyleCnt="3">
        <dgm:presLayoutVars>
          <dgm:bulletEnabled val="1"/>
        </dgm:presLayoutVars>
      </dgm:prSet>
      <dgm:spPr/>
    </dgm:pt>
    <dgm:pt modelId="{14144568-C5A3-4522-95AC-F6B31C52BBB7}" type="pres">
      <dgm:prSet presAssocID="{62806470-47C2-4492-956A-D11EBC8DAE09}" presName="accent_3" presStyleCnt="0"/>
      <dgm:spPr/>
    </dgm:pt>
    <dgm:pt modelId="{731C9B0D-EBF9-436C-A4E6-77FDBC84F019}" type="pres">
      <dgm:prSet presAssocID="{62806470-47C2-4492-956A-D11EBC8DAE09}" presName="accentRepeatNode" presStyleLbl="solidFgAcc1" presStyleIdx="2" presStyleCnt="3"/>
      <dgm:spPr/>
    </dgm:pt>
  </dgm:ptLst>
  <dgm:cxnLst>
    <dgm:cxn modelId="{43C67D19-78D9-47A1-8FBE-D4ABE1FFC495}" type="presOf" srcId="{5460FA45-7997-4964-8DE8-CACC4DDF9486}" destId="{0B3D6FF8-F261-4218-9492-F95DFA6D5A12}" srcOrd="0" destOrd="0" presId="urn:microsoft.com/office/officeart/2008/layout/VerticalCurvedList"/>
    <dgm:cxn modelId="{E56BFA31-38A4-44C5-8537-9C9696A55508}" type="presOf" srcId="{ECB7F803-F9E6-4CC1-BD03-8EC394B6268D}" destId="{E11175D5-077D-443E-A6E1-6FFCE2B2A375}" srcOrd="0" destOrd="0" presId="urn:microsoft.com/office/officeart/2008/layout/VerticalCurvedList"/>
    <dgm:cxn modelId="{C0D5FA7E-6371-46EB-95CB-28AADA9873D8}" srcId="{5460FA45-7997-4964-8DE8-CACC4DDF9486}" destId="{ECB7F803-F9E6-4CC1-BD03-8EC394B6268D}" srcOrd="1" destOrd="0" parTransId="{6F48622E-D47B-4DDA-9506-A79BDF94D218}" sibTransId="{21CC3A45-410A-4307-9BA5-1C696AFD5B89}"/>
    <dgm:cxn modelId="{BD5BAB85-65B0-4D30-BCF5-4AC89E2639BF}" srcId="{5460FA45-7997-4964-8DE8-CACC4DDF9486}" destId="{62806470-47C2-4492-956A-D11EBC8DAE09}" srcOrd="2" destOrd="0" parTransId="{DF8D4C61-C448-46E0-9094-F409AF75D965}" sibTransId="{4448C74C-FD75-436C-B1CF-0EEA837D8CED}"/>
    <dgm:cxn modelId="{4D6C9B9F-EBA9-4390-AB8B-3C2D30588B59}" type="presOf" srcId="{4C932485-C84A-4F8F-9ADA-8DCC41804C52}" destId="{2B4ABFF6-7597-43A3-9529-2DDFCAA4D0D5}" srcOrd="0" destOrd="0" presId="urn:microsoft.com/office/officeart/2008/layout/VerticalCurvedList"/>
    <dgm:cxn modelId="{BCFFDAAD-DA18-4DEA-8F26-A7BAA36D4E57}" type="presOf" srcId="{62806470-47C2-4492-956A-D11EBC8DAE09}" destId="{ED2B3816-1E66-46C9-96AE-3F94637B6926}" srcOrd="0" destOrd="0" presId="urn:microsoft.com/office/officeart/2008/layout/VerticalCurvedList"/>
    <dgm:cxn modelId="{AA6B70E3-4A23-447A-BB3A-B9CDF8BF0E8C}" srcId="{5460FA45-7997-4964-8DE8-CACC4DDF9486}" destId="{4C932485-C84A-4F8F-9ADA-8DCC41804C52}" srcOrd="0" destOrd="0" parTransId="{3E87B5FB-C521-48C8-914F-9DA1CCC573F6}" sibTransId="{F0159BC4-C294-4920-9358-E820C897AB77}"/>
    <dgm:cxn modelId="{BD4698EF-3D9C-45EA-A5F8-1A62E9E45C1F}" type="presOf" srcId="{F0159BC4-C294-4920-9358-E820C897AB77}" destId="{ADBF3BD3-7B7F-42DB-8847-CBA9087E62EA}" srcOrd="0" destOrd="0" presId="urn:microsoft.com/office/officeart/2008/layout/VerticalCurvedList"/>
    <dgm:cxn modelId="{58E80965-0407-4065-9034-0181263468A1}" type="presParOf" srcId="{0B3D6FF8-F261-4218-9492-F95DFA6D5A12}" destId="{901145D3-BF70-4841-8619-509FEAF9E4DC}" srcOrd="0" destOrd="0" presId="urn:microsoft.com/office/officeart/2008/layout/VerticalCurvedList"/>
    <dgm:cxn modelId="{32AA6721-15F1-4F64-B5BF-3653622F5476}" type="presParOf" srcId="{901145D3-BF70-4841-8619-509FEAF9E4DC}" destId="{36F12C8E-61EB-482E-AE00-FE013EE094F6}" srcOrd="0" destOrd="0" presId="urn:microsoft.com/office/officeart/2008/layout/VerticalCurvedList"/>
    <dgm:cxn modelId="{3BB82E35-DB71-480E-AF5E-F2306DC35D16}" type="presParOf" srcId="{36F12C8E-61EB-482E-AE00-FE013EE094F6}" destId="{26629986-D715-4056-894D-210D565E53DA}" srcOrd="0" destOrd="0" presId="urn:microsoft.com/office/officeart/2008/layout/VerticalCurvedList"/>
    <dgm:cxn modelId="{7A591D73-B237-4C1E-8B4B-A46FA366C905}" type="presParOf" srcId="{36F12C8E-61EB-482E-AE00-FE013EE094F6}" destId="{ADBF3BD3-7B7F-42DB-8847-CBA9087E62EA}" srcOrd="1" destOrd="0" presId="urn:microsoft.com/office/officeart/2008/layout/VerticalCurvedList"/>
    <dgm:cxn modelId="{29FD9661-CB19-488C-862C-B406D756200E}" type="presParOf" srcId="{36F12C8E-61EB-482E-AE00-FE013EE094F6}" destId="{7C713F49-D9BA-4B28-95B2-1304CF73A69F}" srcOrd="2" destOrd="0" presId="urn:microsoft.com/office/officeart/2008/layout/VerticalCurvedList"/>
    <dgm:cxn modelId="{649BF9E9-EB64-4A2F-9942-704BE6A551F3}" type="presParOf" srcId="{36F12C8E-61EB-482E-AE00-FE013EE094F6}" destId="{0918CFAB-1D6A-4D7C-94B0-0496FC51FAA4}" srcOrd="3" destOrd="0" presId="urn:microsoft.com/office/officeart/2008/layout/VerticalCurvedList"/>
    <dgm:cxn modelId="{6547CC3C-D63B-48B9-A8E5-55E15DF447E9}" type="presParOf" srcId="{901145D3-BF70-4841-8619-509FEAF9E4DC}" destId="{2B4ABFF6-7597-43A3-9529-2DDFCAA4D0D5}" srcOrd="1" destOrd="0" presId="urn:microsoft.com/office/officeart/2008/layout/VerticalCurvedList"/>
    <dgm:cxn modelId="{CED726A4-6DF4-4D6F-9602-C2FDD6982329}" type="presParOf" srcId="{901145D3-BF70-4841-8619-509FEAF9E4DC}" destId="{1BBBD665-8820-4A61-A647-932508CC7A3E}" srcOrd="2" destOrd="0" presId="urn:microsoft.com/office/officeart/2008/layout/VerticalCurvedList"/>
    <dgm:cxn modelId="{0E758726-C7D5-4DE7-A70E-E3B4F329D81D}" type="presParOf" srcId="{1BBBD665-8820-4A61-A647-932508CC7A3E}" destId="{AE0FD129-9C8D-4972-BA8D-E7024CEDEC58}" srcOrd="0" destOrd="0" presId="urn:microsoft.com/office/officeart/2008/layout/VerticalCurvedList"/>
    <dgm:cxn modelId="{A615126B-A524-42A1-A584-90FC659E8F8D}" type="presParOf" srcId="{901145D3-BF70-4841-8619-509FEAF9E4DC}" destId="{E11175D5-077D-443E-A6E1-6FFCE2B2A375}" srcOrd="3" destOrd="0" presId="urn:microsoft.com/office/officeart/2008/layout/VerticalCurvedList"/>
    <dgm:cxn modelId="{3BB521CA-C7B4-41C2-A7A3-E10B470B766E}" type="presParOf" srcId="{901145D3-BF70-4841-8619-509FEAF9E4DC}" destId="{F36FB1D6-2E92-4112-B2F4-B62B21DDB704}" srcOrd="4" destOrd="0" presId="urn:microsoft.com/office/officeart/2008/layout/VerticalCurvedList"/>
    <dgm:cxn modelId="{87C2CD67-566C-45C0-91C2-66A084C85A65}" type="presParOf" srcId="{F36FB1D6-2E92-4112-B2F4-B62B21DDB704}" destId="{A43F3DA3-EEB7-441F-B032-8D50B0286EBA}" srcOrd="0" destOrd="0" presId="urn:microsoft.com/office/officeart/2008/layout/VerticalCurvedList"/>
    <dgm:cxn modelId="{73DE0EA9-2E8C-4CDE-883D-DF78537B3389}" type="presParOf" srcId="{901145D3-BF70-4841-8619-509FEAF9E4DC}" destId="{ED2B3816-1E66-46C9-96AE-3F94637B6926}" srcOrd="5" destOrd="0" presId="urn:microsoft.com/office/officeart/2008/layout/VerticalCurvedList"/>
    <dgm:cxn modelId="{2823BD8C-3C5C-4AAA-BF76-F7DAB9FFCBC4}" type="presParOf" srcId="{901145D3-BF70-4841-8619-509FEAF9E4DC}" destId="{14144568-C5A3-4522-95AC-F6B31C52BBB7}" srcOrd="6" destOrd="0" presId="urn:microsoft.com/office/officeart/2008/layout/VerticalCurvedList"/>
    <dgm:cxn modelId="{F220EE80-BBE8-4477-A766-D910D7C3C560}" type="presParOf" srcId="{14144568-C5A3-4522-95AC-F6B31C52BBB7}" destId="{731C9B0D-EBF9-436C-A4E6-77FDBC84F0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B7C0D-0576-48E7-B617-E38DD2002462}">
      <dsp:nvSpPr>
        <dsp:cNvPr id="0" name=""/>
        <dsp:cNvSpPr/>
      </dsp:nvSpPr>
      <dsp:spPr>
        <a:xfrm>
          <a:off x="6776" y="1240"/>
          <a:ext cx="6160848" cy="1918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[</a:t>
          </a:r>
          <a:r>
            <a:rPr lang="ru-RU" sz="2400" kern="1200" dirty="0"/>
            <a:t>1</a:t>
          </a:r>
          <a:r>
            <a:rPr lang="en-US" sz="2400" kern="1200" dirty="0"/>
            <a:t>]</a:t>
          </a:r>
          <a:r>
            <a:rPr lang="ru-RU" sz="2400" kern="1200" dirty="0"/>
            <a:t> </a:t>
          </a:r>
          <a:r>
            <a:rPr lang="ru-RU" sz="2400" b="1" kern="1200" dirty="0"/>
            <a:t>Число посещений </a:t>
          </a:r>
          <a:r>
            <a:rPr lang="ru-RU" sz="2400" kern="1200" dirty="0"/>
            <a:t>концертов, фестивалей, выставок, открытых репетиций и прочих культурных мероприятий, доступных для широкой аудитории ДШИ, чел.</a:t>
          </a:r>
        </a:p>
      </dsp:txBody>
      <dsp:txXfrm>
        <a:off x="62978" y="57442"/>
        <a:ext cx="6048444" cy="1806486"/>
      </dsp:txXfrm>
    </dsp:sp>
    <dsp:sp modelId="{9770E814-E440-4FFF-AE37-202C167077B6}">
      <dsp:nvSpPr>
        <dsp:cNvPr id="0" name=""/>
        <dsp:cNvSpPr/>
      </dsp:nvSpPr>
      <dsp:spPr>
        <a:xfrm>
          <a:off x="34373" y="2134332"/>
          <a:ext cx="3040180" cy="1918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Из них (строка 1):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 </a:t>
          </a:r>
          <a:r>
            <a:rPr lang="ru-RU" sz="2400" b="1" kern="1200" dirty="0"/>
            <a:t>безвозмездной</a:t>
          </a:r>
          <a:r>
            <a:rPr lang="ru-RU" sz="2400" kern="1200" dirty="0"/>
            <a:t> основе</a:t>
          </a:r>
        </a:p>
      </dsp:txBody>
      <dsp:txXfrm>
        <a:off x="90575" y="2190534"/>
        <a:ext cx="2927776" cy="1806486"/>
      </dsp:txXfrm>
    </dsp:sp>
    <dsp:sp modelId="{BFA6E86E-7BB1-441B-96B4-C992A4441AB9}">
      <dsp:nvSpPr>
        <dsp:cNvPr id="0" name=""/>
        <dsp:cNvSpPr/>
      </dsp:nvSpPr>
      <dsp:spPr>
        <a:xfrm>
          <a:off x="4412930" y="2134332"/>
          <a:ext cx="3024358" cy="1918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Из них (строка 1):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 </a:t>
          </a:r>
          <a:r>
            <a:rPr lang="ru-RU" sz="2400" b="1" kern="1200" dirty="0"/>
            <a:t>возмездной</a:t>
          </a:r>
          <a:r>
            <a:rPr lang="ru-RU" sz="2400" kern="1200" dirty="0"/>
            <a:t> основе</a:t>
          </a:r>
        </a:p>
      </dsp:txBody>
      <dsp:txXfrm>
        <a:off x="4469132" y="2190534"/>
        <a:ext cx="2911954" cy="1806486"/>
      </dsp:txXfrm>
    </dsp:sp>
    <dsp:sp modelId="{8BBBB0DD-460F-48A1-B450-155B5AA4B12C}">
      <dsp:nvSpPr>
        <dsp:cNvPr id="0" name=""/>
        <dsp:cNvSpPr/>
      </dsp:nvSpPr>
      <dsp:spPr>
        <a:xfrm>
          <a:off x="6264094" y="16649"/>
          <a:ext cx="2094631" cy="19188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том числе: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1.0. льготных посещений инвалидами</a:t>
          </a:r>
        </a:p>
      </dsp:txBody>
      <dsp:txXfrm>
        <a:off x="6320296" y="72851"/>
        <a:ext cx="1982227" cy="1806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B7C0D-0576-48E7-B617-E38DD2002462}">
      <dsp:nvSpPr>
        <dsp:cNvPr id="0" name=""/>
        <dsp:cNvSpPr/>
      </dsp:nvSpPr>
      <dsp:spPr>
        <a:xfrm>
          <a:off x="0" y="16831"/>
          <a:ext cx="5737807" cy="191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+mn-lt"/>
            </a:rPr>
            <a:t>[</a:t>
          </a:r>
          <a:r>
            <a:rPr lang="ru-RU" sz="2400" kern="1200" dirty="0">
              <a:latin typeface="+mn-lt"/>
            </a:rPr>
            <a:t>2</a:t>
          </a:r>
          <a:r>
            <a:rPr lang="en-US" sz="2400" kern="1200" dirty="0">
              <a:latin typeface="+mn-lt"/>
            </a:rPr>
            <a:t>]</a:t>
          </a:r>
          <a:r>
            <a:rPr lang="ru-RU" sz="2400" kern="1200" dirty="0">
              <a:latin typeface="+mn-lt"/>
            </a:rPr>
            <a:t> </a:t>
          </a:r>
          <a:r>
            <a:rPr lang="ru-RU" sz="2400" b="1" kern="1200" dirty="0">
              <a:latin typeface="+mn-lt"/>
            </a:rPr>
            <a:t>Численность работников</a:t>
          </a:r>
          <a:r>
            <a:rPr lang="ru-RU" sz="2400" b="0" kern="1200" dirty="0">
              <a:latin typeface="+mn-lt"/>
            </a:rPr>
            <a:t> за исключением вспомогательного персонала, чел.</a:t>
          </a:r>
          <a:endParaRPr lang="ru-RU" sz="2400" kern="1200" dirty="0">
            <a:latin typeface="+mn-lt"/>
          </a:endParaRPr>
        </a:p>
      </dsp:txBody>
      <dsp:txXfrm>
        <a:off x="56144" y="72975"/>
        <a:ext cx="5625519" cy="1804618"/>
      </dsp:txXfrm>
    </dsp:sp>
    <dsp:sp modelId="{9770E814-E440-4FFF-AE37-202C167077B6}">
      <dsp:nvSpPr>
        <dsp:cNvPr id="0" name=""/>
        <dsp:cNvSpPr/>
      </dsp:nvSpPr>
      <dsp:spPr>
        <a:xfrm>
          <a:off x="0" y="2123960"/>
          <a:ext cx="5719220" cy="191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+mn-lt"/>
            </a:rPr>
            <a:t>[</a:t>
          </a:r>
          <a:r>
            <a:rPr lang="ru-RU" sz="2700" kern="1200" dirty="0">
              <a:latin typeface="+mn-lt"/>
            </a:rPr>
            <a:t>3</a:t>
          </a:r>
          <a:r>
            <a:rPr lang="en-US" sz="2700" kern="1200" dirty="0">
              <a:latin typeface="+mn-lt"/>
            </a:rPr>
            <a:t>]</a:t>
          </a:r>
          <a:r>
            <a:rPr lang="ru-RU" sz="2700" kern="1200" dirty="0">
              <a:latin typeface="+mn-lt"/>
            </a:rPr>
            <a:t> </a:t>
          </a:r>
          <a:r>
            <a:rPr lang="ru-RU" sz="2700" b="1" kern="1200" dirty="0">
              <a:latin typeface="+mn-lt"/>
            </a:rPr>
            <a:t>Количество вакантных должностей, </a:t>
          </a:r>
          <a:r>
            <a:rPr lang="ru-RU" sz="2700" b="0" kern="1200" dirty="0">
              <a:latin typeface="+mn-lt"/>
            </a:rPr>
            <a:t>за исключением вспомогательного персонала, ед.</a:t>
          </a:r>
          <a:endParaRPr lang="ru-RU" sz="2700" kern="1200" dirty="0">
            <a:latin typeface="+mn-lt"/>
          </a:endParaRPr>
        </a:p>
      </dsp:txBody>
      <dsp:txXfrm>
        <a:off x="56144" y="2180104"/>
        <a:ext cx="5606932" cy="1804618"/>
      </dsp:txXfrm>
    </dsp:sp>
    <dsp:sp modelId="{8BBBB0DD-460F-48A1-B450-155B5AA4B12C}">
      <dsp:nvSpPr>
        <dsp:cNvPr id="0" name=""/>
        <dsp:cNvSpPr/>
      </dsp:nvSpPr>
      <dsp:spPr>
        <a:xfrm>
          <a:off x="5848539" y="16443"/>
          <a:ext cx="2676120" cy="191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+mn-lt"/>
            </a:rPr>
            <a:t>[</a:t>
          </a:r>
          <a:r>
            <a:rPr lang="ru-RU" sz="1600" kern="1200" dirty="0">
              <a:latin typeface="+mn-lt"/>
            </a:rPr>
            <a:t>2.1</a:t>
          </a:r>
          <a:r>
            <a:rPr lang="en-US" sz="1600" kern="1200" dirty="0">
              <a:latin typeface="+mn-lt"/>
            </a:rPr>
            <a:t>]</a:t>
          </a:r>
          <a:r>
            <a:rPr lang="ru-RU" sz="1600" kern="1200" dirty="0">
              <a:latin typeface="+mn-lt"/>
            </a:rPr>
            <a:t> В том числе: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+mn-lt"/>
            </a:rPr>
            <a:t>Имеющих гос. награды или почетные звания</a:t>
          </a:r>
        </a:p>
      </dsp:txBody>
      <dsp:txXfrm>
        <a:off x="5904683" y="72587"/>
        <a:ext cx="2563832" cy="1804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F3BD3-7B7F-42DB-8847-CBA9087E62EA}">
      <dsp:nvSpPr>
        <dsp:cNvPr id="0" name=""/>
        <dsp:cNvSpPr/>
      </dsp:nvSpPr>
      <dsp:spPr>
        <a:xfrm>
          <a:off x="-5412796" y="-828918"/>
          <a:ext cx="6445737" cy="644573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ABFF6-7597-43A3-9529-2DDFCAA4D0D5}">
      <dsp:nvSpPr>
        <dsp:cNvPr id="0" name=""/>
        <dsp:cNvSpPr/>
      </dsp:nvSpPr>
      <dsp:spPr>
        <a:xfrm>
          <a:off x="664560" y="478790"/>
          <a:ext cx="8654666" cy="957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07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Учету подлежат штатные сотрудники по списочному составу, кроме вспомогательного персонала, внешние совместители также не учитываются</a:t>
          </a:r>
        </a:p>
      </dsp:txBody>
      <dsp:txXfrm>
        <a:off x="664560" y="478790"/>
        <a:ext cx="8654666" cy="957580"/>
      </dsp:txXfrm>
    </dsp:sp>
    <dsp:sp modelId="{AE0FD129-9C8D-4972-BA8D-E7024CEDEC58}">
      <dsp:nvSpPr>
        <dsp:cNvPr id="0" name=""/>
        <dsp:cNvSpPr/>
      </dsp:nvSpPr>
      <dsp:spPr>
        <a:xfrm>
          <a:off x="66073" y="359092"/>
          <a:ext cx="1196975" cy="1196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175D5-077D-443E-A6E1-6FFCE2B2A375}">
      <dsp:nvSpPr>
        <dsp:cNvPr id="0" name=""/>
        <dsp:cNvSpPr/>
      </dsp:nvSpPr>
      <dsp:spPr>
        <a:xfrm>
          <a:off x="1012640" y="1915160"/>
          <a:ext cx="8306586" cy="957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07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Распределение работников индивидуально для каждого вида учреждений, и оно фиксируется в нормативно-правовых документах внутреннего характера</a:t>
          </a:r>
        </a:p>
      </dsp:txBody>
      <dsp:txXfrm>
        <a:off x="1012640" y="1915160"/>
        <a:ext cx="8306586" cy="957580"/>
      </dsp:txXfrm>
    </dsp:sp>
    <dsp:sp modelId="{A43F3DA3-EEB7-441F-B032-8D50B0286EBA}">
      <dsp:nvSpPr>
        <dsp:cNvPr id="0" name=""/>
        <dsp:cNvSpPr/>
      </dsp:nvSpPr>
      <dsp:spPr>
        <a:xfrm>
          <a:off x="414153" y="1795462"/>
          <a:ext cx="1196975" cy="1196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B3816-1E66-46C9-96AE-3F94637B6926}">
      <dsp:nvSpPr>
        <dsp:cNvPr id="0" name=""/>
        <dsp:cNvSpPr/>
      </dsp:nvSpPr>
      <dsp:spPr>
        <a:xfrm>
          <a:off x="664560" y="3351530"/>
          <a:ext cx="8654666" cy="957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07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Как правило, к вспомогательному персоналу относятся: водители, грузчики, кладовщики и т.д.</a:t>
          </a:r>
        </a:p>
      </dsp:txBody>
      <dsp:txXfrm>
        <a:off x="664560" y="3351530"/>
        <a:ext cx="8654666" cy="957580"/>
      </dsp:txXfrm>
    </dsp:sp>
    <dsp:sp modelId="{731C9B0D-EBF9-436C-A4E6-77FDBC84F019}">
      <dsp:nvSpPr>
        <dsp:cNvPr id="0" name=""/>
        <dsp:cNvSpPr/>
      </dsp:nvSpPr>
      <dsp:spPr>
        <a:xfrm>
          <a:off x="66073" y="3231832"/>
          <a:ext cx="1196975" cy="1196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F3BD3-7B7F-42DB-8847-CBA9087E62EA}">
      <dsp:nvSpPr>
        <dsp:cNvPr id="0" name=""/>
        <dsp:cNvSpPr/>
      </dsp:nvSpPr>
      <dsp:spPr>
        <a:xfrm>
          <a:off x="-5412796" y="-828918"/>
          <a:ext cx="6445737" cy="6445737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4ABFF6-7597-43A3-9529-2DDFCAA4D0D5}">
      <dsp:nvSpPr>
        <dsp:cNvPr id="0" name=""/>
        <dsp:cNvSpPr/>
      </dsp:nvSpPr>
      <dsp:spPr>
        <a:xfrm>
          <a:off x="664560" y="478790"/>
          <a:ext cx="8870566" cy="957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0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Учитываются вакантные должности, а не штатные единицы (ставки), в связи с чем значение показателя исчисляется в целых числах</a:t>
          </a:r>
        </a:p>
      </dsp:txBody>
      <dsp:txXfrm>
        <a:off x="664560" y="478790"/>
        <a:ext cx="8870566" cy="957580"/>
      </dsp:txXfrm>
    </dsp:sp>
    <dsp:sp modelId="{AE0FD129-9C8D-4972-BA8D-E7024CEDEC58}">
      <dsp:nvSpPr>
        <dsp:cNvPr id="0" name=""/>
        <dsp:cNvSpPr/>
      </dsp:nvSpPr>
      <dsp:spPr>
        <a:xfrm>
          <a:off x="66073" y="359092"/>
          <a:ext cx="1196975" cy="1196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1175D5-077D-443E-A6E1-6FFCE2B2A375}">
      <dsp:nvSpPr>
        <dsp:cNvPr id="0" name=""/>
        <dsp:cNvSpPr/>
      </dsp:nvSpPr>
      <dsp:spPr>
        <a:xfrm>
          <a:off x="1012640" y="1606512"/>
          <a:ext cx="8522486" cy="15748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0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Вакантной следует считать штатную единицу по определенной должности, которая имеется в штатном расписании, но по которой</a:t>
          </a:r>
          <a:r>
            <a:rPr lang="ru-RU" sz="1600" b="1" i="0" kern="1200" dirty="0"/>
            <a:t> ни с кем не заключен трудовой договор.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i="0" kern="1200" dirty="0"/>
            <a:t>Должность (профессия), работа по которой осуществляется путем совмещения должностей (профессий), расширения зон обслуживания или увеличения объема работ, </a:t>
          </a:r>
          <a:r>
            <a:rPr lang="ru-RU" sz="1600" b="1" i="0" kern="1200" dirty="0"/>
            <a:t>остается вакантной</a:t>
          </a:r>
          <a:endParaRPr lang="ru-RU" sz="1600" kern="1200" dirty="0"/>
        </a:p>
      </dsp:txBody>
      <dsp:txXfrm>
        <a:off x="1012640" y="1606512"/>
        <a:ext cx="8522486" cy="1574874"/>
      </dsp:txXfrm>
    </dsp:sp>
    <dsp:sp modelId="{A43F3DA3-EEB7-441F-B032-8D50B0286EBA}">
      <dsp:nvSpPr>
        <dsp:cNvPr id="0" name=""/>
        <dsp:cNvSpPr/>
      </dsp:nvSpPr>
      <dsp:spPr>
        <a:xfrm>
          <a:off x="414153" y="1795462"/>
          <a:ext cx="1196975" cy="1196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B3816-1E66-46C9-96AE-3F94637B6926}">
      <dsp:nvSpPr>
        <dsp:cNvPr id="0" name=""/>
        <dsp:cNvSpPr/>
      </dsp:nvSpPr>
      <dsp:spPr>
        <a:xfrm>
          <a:off x="664560" y="3351530"/>
          <a:ext cx="8870566" cy="9575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07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Вакантные должности по вспомогательному персоналу не учитываются</a:t>
          </a:r>
        </a:p>
      </dsp:txBody>
      <dsp:txXfrm>
        <a:off x="664560" y="3351530"/>
        <a:ext cx="8870566" cy="957580"/>
      </dsp:txXfrm>
    </dsp:sp>
    <dsp:sp modelId="{731C9B0D-EBF9-436C-A4E6-77FDBC84F019}">
      <dsp:nvSpPr>
        <dsp:cNvPr id="0" name=""/>
        <dsp:cNvSpPr/>
      </dsp:nvSpPr>
      <dsp:spPr>
        <a:xfrm>
          <a:off x="66073" y="3231832"/>
          <a:ext cx="1196975" cy="119697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1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46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8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58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246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482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02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41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168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28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3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6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26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0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4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4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10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55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D257AB7-6A3C-4A60-B90A-57F14A146887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087E693-9621-41EC-A11B-376FF80B8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7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34185" b="32159"/>
          <a:stretch/>
        </p:blipFill>
        <p:spPr>
          <a:xfrm>
            <a:off x="6616700" y="1238314"/>
            <a:ext cx="4165600" cy="14789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1600" y="3438557"/>
            <a:ext cx="5486400" cy="32257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/>
              <a:t>АИС - Статистика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Отчет по форме 439 (1-Культура)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5A06F0-D95B-46B4-9403-F9971F6E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545" y="435084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03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 t="33608" r="4335" b="32288"/>
          <a:stretch/>
        </p:blipFill>
        <p:spPr>
          <a:xfrm>
            <a:off x="6807200" y="1238314"/>
            <a:ext cx="3898900" cy="14986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2400" y="3438557"/>
            <a:ext cx="5486400" cy="32257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 dirty="0"/>
              <a:t>АИС - Статистика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Отчет по форме 421 (дети 5-17 лет)</a:t>
            </a:r>
          </a:p>
        </p:txBody>
      </p:sp>
    </p:spTree>
    <p:extLst>
      <p:ext uri="{BB962C8B-B14F-4D97-AF65-F5344CB8AC3E}">
        <p14:creationId xmlns:p14="http://schemas.microsoft.com/office/powerpoint/2010/main" val="3550188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3659" y="3429000"/>
            <a:ext cx="5486400" cy="3225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9133" y="807460"/>
            <a:ext cx="5628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Показатели отчета </a:t>
            </a:r>
          </a:p>
          <a:p>
            <a:r>
              <a:rPr lang="ru-RU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 форме 421 (Дети 5-17 лет)</a:t>
            </a:r>
          </a:p>
        </p:txBody>
      </p:sp>
      <p:sp>
        <p:nvSpPr>
          <p:cNvPr id="9" name="TextBox 8"/>
          <p:cNvSpPr txBox="1"/>
          <p:nvPr/>
        </p:nvSpPr>
        <p:spPr>
          <a:xfrm rot="634707">
            <a:off x="9739647" y="895919"/>
            <a:ext cx="2023326" cy="47750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</a:rPr>
              <a:t>ЕЖЕМЕСЯЧНО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34529" y="4207280"/>
            <a:ext cx="3107407" cy="242246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[</a:t>
            </a:r>
            <a:r>
              <a:rPr lang="ru-RU" sz="1400" b="1" dirty="0"/>
              <a:t>6</a:t>
            </a:r>
            <a:r>
              <a:rPr lang="en-US" sz="1400" b="1" dirty="0"/>
              <a:t>] </a:t>
            </a:r>
            <a:r>
              <a:rPr lang="ru-RU" sz="1400" b="1" dirty="0"/>
              <a:t>Численность детей в возрасте от 5 до 17 (включительно) лет</a:t>
            </a:r>
            <a:r>
              <a:rPr lang="ru-RU" sz="1400" dirty="0"/>
              <a:t>, охваченных дополнительными предпрофессиональными и общеразвивающими программами в области искусств в течение календарного года </a:t>
            </a:r>
            <a:r>
              <a:rPr lang="ru-RU" sz="1400" b="1" dirty="0"/>
              <a:t>(нарастающим итогом)</a:t>
            </a:r>
            <a:r>
              <a:rPr lang="ru-RU" sz="1400" dirty="0"/>
              <a:t>, чел.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946713" y="2061996"/>
            <a:ext cx="3358586" cy="1928812"/>
            <a:chOff x="408729" y="866"/>
            <a:chExt cx="5131691" cy="1928812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08729" y="866"/>
              <a:ext cx="5131691" cy="19288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 txBox="1"/>
            <p:nvPr/>
          </p:nvSpPr>
          <p:spPr>
            <a:xfrm>
              <a:off x="465222" y="57359"/>
              <a:ext cx="5018705" cy="1815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[</a:t>
              </a:r>
              <a:r>
                <a:rPr lang="ru-RU" sz="1400" dirty="0"/>
                <a:t>1</a:t>
              </a:r>
              <a:r>
                <a:rPr lang="en-US" sz="1400" dirty="0"/>
                <a:t>]</a:t>
              </a:r>
              <a:r>
                <a:rPr lang="ru-RU" sz="1400" dirty="0"/>
                <a:t> Численность обучающихся по дополнительным предпрофессиональным и общеразвивающим программам в области искусств </a:t>
              </a:r>
              <a:r>
                <a:rPr lang="ru-RU" sz="1400" b="1" dirty="0"/>
                <a:t>по состоянию на конец отчетного месяца, </a:t>
              </a:r>
              <a:r>
                <a:rPr lang="ru-RU" sz="1400" dirty="0"/>
                <a:t>чел.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539381" y="2219809"/>
            <a:ext cx="6166719" cy="1526674"/>
            <a:chOff x="5577534" y="234175"/>
            <a:chExt cx="1627178" cy="1526674"/>
          </a:xfrm>
          <a:solidFill>
            <a:schemeClr val="accent2">
              <a:lumMod val="75000"/>
            </a:schemeClr>
          </a:solidFill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5577534" y="234175"/>
              <a:ext cx="1627178" cy="1526674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5622249" y="278890"/>
              <a:ext cx="1537748" cy="1437244"/>
            </a:xfrm>
            <a:prstGeom prst="rect">
              <a:avLst/>
            </a:prstGeom>
            <a:grp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/>
                <a:t>[2] </a:t>
              </a:r>
              <a:r>
                <a:rPr lang="ru-RU" sz="1400" dirty="0"/>
                <a:t>В том числе:</a:t>
              </a:r>
            </a:p>
            <a:p>
              <a:pPr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численность обучающихся по дополнительным предпрофессиональным и общеразвивающим программам в возрасте от 5 до 17 (включительно) лет, чел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539381" y="4204725"/>
            <a:ext cx="2274042" cy="2205660"/>
            <a:chOff x="21036" y="2124734"/>
            <a:chExt cx="1946450" cy="192881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21036" y="2124734"/>
              <a:ext cx="1946450" cy="19288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77529" y="2181227"/>
              <a:ext cx="1833464" cy="1815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/>
                <a:t>[3] </a:t>
              </a:r>
              <a:r>
                <a:rPr lang="ru-RU" sz="1400" dirty="0"/>
                <a:t>Из них:</a:t>
              </a:r>
            </a:p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Осваивающих дополнительные общеразвивающие программы для детей дошкольного возраста и младшего школьного возраста (подготовительные отделения), чел.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922818" y="4204725"/>
            <a:ext cx="2274041" cy="2205660"/>
            <a:chOff x="2099273" y="2135187"/>
            <a:chExt cx="1936320" cy="192881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099273" y="2135187"/>
              <a:ext cx="1936320" cy="19288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2155766" y="2191680"/>
              <a:ext cx="1783001" cy="1815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/>
                <a:t>[4] </a:t>
              </a:r>
              <a:r>
                <a:rPr lang="ru-RU" sz="1400" dirty="0"/>
                <a:t>Из них:</a:t>
              </a:r>
            </a:p>
            <a:p>
              <a:pPr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Осваивающих дополнительные общеразвивающие программы в области искусств, чел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9300917" y="4204725"/>
            <a:ext cx="2207665" cy="2205660"/>
            <a:chOff x="4097255" y="2135187"/>
            <a:chExt cx="1936320" cy="192881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4097255" y="2135187"/>
              <a:ext cx="1936320" cy="192881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4153748" y="2191680"/>
              <a:ext cx="1823334" cy="1815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/>
                <a:t>[5] </a:t>
              </a:r>
              <a:r>
                <a:rPr lang="ru-RU" sz="1400" dirty="0"/>
                <a:t>Из них: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/>
                <a:t>Осваивающих дополнительные предпрофессиональные программы в области искусств, чел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534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5509" y="4152900"/>
            <a:ext cx="4053591" cy="23833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8258" y="1265178"/>
            <a:ext cx="39583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Детей необходимо учитывать по личным делам.</a:t>
            </a: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Если ребенок обучается по нескольким программам – он учитывается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ОДИН раз.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B2631C-F23F-4C76-8823-0A7DC0106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74686" y="255510"/>
            <a:ext cx="5397499" cy="31734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C1AE09E-6470-42B2-A0C7-35434E9AC600}"/>
              </a:ext>
            </a:extLst>
          </p:cNvPr>
          <p:cNvSpPr/>
          <p:nvPr/>
        </p:nvSpPr>
        <p:spPr>
          <a:xfrm>
            <a:off x="1295400" y="4296637"/>
            <a:ext cx="4376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200" b="1" dirty="0">
                <a:solidFill>
                  <a:schemeClr val="bg1"/>
                </a:solidFill>
              </a:rPr>
              <a:t>ВАЖНО</a:t>
            </a:r>
            <a:r>
              <a:rPr lang="ru-RU" sz="5400" b="1" dirty="0">
                <a:solidFill>
                  <a:schemeClr val="bg1"/>
                </a:solidFill>
              </a:rPr>
              <a:t> !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200EFB-6F47-466F-B331-AAB96348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 b="32820"/>
          <a:stretch/>
        </p:blipFill>
        <p:spPr>
          <a:xfrm>
            <a:off x="262567" y="838201"/>
            <a:ext cx="1527963" cy="525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73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1200" y="4468177"/>
            <a:ext cx="3619500" cy="212810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70711" y="3289808"/>
            <a:ext cx="8171689" cy="2536857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Вносится количество всех детей, обучающихся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 учебном заведении.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Строка 1 может быть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больше или равна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строке 2, </a:t>
            </a:r>
            <a:b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 зависимости от того, есть ли обучающиеся, достигшие 18 лет и не достигшие 5 лет.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0711" y="879143"/>
            <a:ext cx="922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chemeClr val="bg1"/>
                </a:solidFill>
              </a:rPr>
              <a:t>[1] Численность обучающихся по дополнительным предпрофессиональным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и общеразвивающим программам в области искусств по состоянию на конец отчетного месяца, чел.</a:t>
            </a:r>
          </a:p>
        </p:txBody>
      </p:sp>
      <p:sp>
        <p:nvSpPr>
          <p:cNvPr id="7" name="TextBox 6"/>
          <p:cNvSpPr txBox="1"/>
          <p:nvPr/>
        </p:nvSpPr>
        <p:spPr>
          <a:xfrm rot="634707">
            <a:off x="9688847" y="1004807"/>
            <a:ext cx="2023326" cy="47750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</a:rPr>
              <a:t>ЕЖЕМЕСЯЧНО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9" b="32159"/>
          <a:stretch/>
        </p:blipFill>
        <p:spPr>
          <a:xfrm>
            <a:off x="9382810" y="5666657"/>
            <a:ext cx="2063750" cy="736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791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5967" y="3473262"/>
            <a:ext cx="5486400" cy="3225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739" y="1011606"/>
            <a:ext cx="10733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[2] В том числе:</a:t>
            </a:r>
          </a:p>
          <a:p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численность обучающихся по дополнительным </a:t>
            </a:r>
            <a:b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предпрофессиональным и общеразвивающим программам </a:t>
            </a:r>
            <a:b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в возрасте от 5 до 17 (включительно) лет, чел</a:t>
            </a:r>
          </a:p>
        </p:txBody>
      </p:sp>
      <p:sp>
        <p:nvSpPr>
          <p:cNvPr id="9" name="TextBox 8"/>
          <p:cNvSpPr txBox="1"/>
          <p:nvPr/>
        </p:nvSpPr>
        <p:spPr>
          <a:xfrm rot="634707">
            <a:off x="9892404" y="931702"/>
            <a:ext cx="2023326" cy="47750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</a:rPr>
              <a:t>ЕЖЕМЕСЯЧНО</a:t>
            </a:r>
          </a:p>
        </p:txBody>
      </p:sp>
      <p:sp>
        <p:nvSpPr>
          <p:cNvPr id="26" name="Текст 2"/>
          <p:cNvSpPr txBox="1">
            <a:spLocks/>
          </p:cNvSpPr>
          <p:nvPr/>
        </p:nvSpPr>
        <p:spPr>
          <a:xfrm>
            <a:off x="874739" y="3686816"/>
            <a:ext cx="8421661" cy="253685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В строке 2, как и в последующих, необходимо учитывать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ТОЛЬКО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 детей в возрасте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5-17 лет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(включительно)</a:t>
            </a:r>
          </a:p>
          <a:p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Строка 2 состоит из суммы строк 3, 4, 5.</a:t>
            </a:r>
          </a:p>
        </p:txBody>
      </p:sp>
    </p:spTree>
    <p:extLst>
      <p:ext uri="{BB962C8B-B14F-4D97-AF65-F5344CB8AC3E}">
        <p14:creationId xmlns:p14="http://schemas.microsoft.com/office/powerpoint/2010/main" val="3292758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220707" y="1142405"/>
            <a:ext cx="49679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Дети, убывшие после выпускных экзаменов, указываются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 отчетный месяц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после подписания приказа об их отчислении!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Если дата подписания приказа до 29 числа текущего месяца, то указывается </a:t>
            </a:r>
            <a:br>
              <a:rPr lang="ru-R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 текущий отчетный месяц. Если дата подписания приказа позже даты сдачи отчета, то показатель отображается в следующем отчетном месяце.</a:t>
            </a:r>
          </a:p>
          <a:p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Будьте внимательны , приказ об отчислении должен соответствовать учебному плану!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0707" y="5851386"/>
            <a:ext cx="3786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Строка 6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НЕ МЕНЯЕТСЯ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!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EE3768-8C8D-4E47-9094-58BEBD94E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74686" y="255510"/>
            <a:ext cx="5397499" cy="317349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4C190A5-E657-460F-B09A-2FA2B018E0BC}"/>
              </a:ext>
            </a:extLst>
          </p:cNvPr>
          <p:cNvSpPr/>
          <p:nvPr/>
        </p:nvSpPr>
        <p:spPr>
          <a:xfrm>
            <a:off x="1295400" y="4296637"/>
            <a:ext cx="4376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200" b="1" dirty="0">
                <a:solidFill>
                  <a:schemeClr val="bg1"/>
                </a:solidFill>
              </a:rPr>
              <a:t>ВАЖНО</a:t>
            </a:r>
            <a:r>
              <a:rPr lang="ru-RU" sz="5400" b="1" dirty="0">
                <a:solidFill>
                  <a:schemeClr val="bg1"/>
                </a:solidFill>
              </a:rPr>
              <a:t> !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0D3AEC-A12B-4EF7-8A24-D73061C3A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 b="32820"/>
          <a:stretch/>
        </p:blipFill>
        <p:spPr>
          <a:xfrm>
            <a:off x="262567" y="838201"/>
            <a:ext cx="1527963" cy="525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9027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">
            <a:extLst>
              <a:ext uri="{FF2B5EF4-FFF2-40B4-BE49-F238E27FC236}">
                <a16:creationId xmlns:a16="http://schemas.microsoft.com/office/drawing/2014/main" id="{1759FD91-C576-4687-89D8-5F4925477E7D}"/>
              </a:ext>
            </a:extLst>
          </p:cNvPr>
          <p:cNvSpPr/>
          <p:nvPr/>
        </p:nvSpPr>
        <p:spPr>
          <a:xfrm>
            <a:off x="952501" y="462845"/>
            <a:ext cx="7859944" cy="3766255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[</a:t>
            </a:r>
            <a:r>
              <a:rPr lang="ru-RU" sz="2400" b="1" dirty="0"/>
              <a:t>6</a:t>
            </a:r>
            <a:r>
              <a:rPr lang="en-US" sz="2400" b="1" dirty="0"/>
              <a:t>] </a:t>
            </a:r>
            <a:r>
              <a:rPr lang="ru-RU" sz="2400" b="1" dirty="0"/>
              <a:t>Численность детей в возрасте </a:t>
            </a:r>
            <a:br>
              <a:rPr lang="ru-RU" sz="2400" b="1" dirty="0"/>
            </a:br>
            <a:r>
              <a:rPr lang="ru-RU" sz="2400" b="1" dirty="0"/>
              <a:t>от 5 до 17 (включительно) лет</a:t>
            </a:r>
            <a:r>
              <a:rPr lang="ru-RU" sz="2400" dirty="0"/>
              <a:t>, </a:t>
            </a:r>
            <a:br>
              <a:rPr lang="ru-RU" sz="2400" dirty="0"/>
            </a:br>
            <a:r>
              <a:rPr lang="ru-RU" sz="2400" dirty="0"/>
              <a:t>охваченных дополнительными предпрофессиональными </a:t>
            </a:r>
            <a:br>
              <a:rPr lang="ru-RU" sz="2400" dirty="0"/>
            </a:br>
            <a:r>
              <a:rPr lang="ru-RU" sz="2400" dirty="0"/>
              <a:t>и общеразвивающими программами в области искусств </a:t>
            </a:r>
            <a:br>
              <a:rPr lang="ru-RU" sz="2400" dirty="0"/>
            </a:br>
            <a:r>
              <a:rPr lang="ru-RU" sz="2400" dirty="0"/>
              <a:t>в течение календарного года </a:t>
            </a:r>
            <a:r>
              <a:rPr lang="ru-RU" sz="2400" b="1" dirty="0"/>
              <a:t>(нарастающим итогом)</a:t>
            </a:r>
            <a:r>
              <a:rPr lang="ru-RU" sz="2400" dirty="0"/>
              <a:t>, чел.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5AB707-2F23-462E-BDDC-51E0A3D122B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8890" y="3923538"/>
            <a:ext cx="4699000" cy="276280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E076B22-86D1-4CE4-9298-1F1573214689}"/>
              </a:ext>
            </a:extLst>
          </p:cNvPr>
          <p:cNvSpPr/>
          <p:nvPr/>
        </p:nvSpPr>
        <p:spPr>
          <a:xfrm>
            <a:off x="1397589" y="5304939"/>
            <a:ext cx="6819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bg1"/>
                </a:solidFill>
              </a:rPr>
              <a:t>Заполнение строки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ru-RU" sz="3200" b="1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]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23DB63-249F-4F16-B9D7-AD8CAE068B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 b="32820"/>
          <a:stretch/>
        </p:blipFill>
        <p:spPr>
          <a:xfrm>
            <a:off x="9935813" y="635001"/>
            <a:ext cx="1527963" cy="525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3677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7795E8-0ADE-4E77-BF36-90A5FF3A73E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7400" y="1560957"/>
            <a:ext cx="8674100" cy="50999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3064C1-4346-4191-B4BD-B74961972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42" y="838202"/>
            <a:ext cx="5635959" cy="563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38B428-F53F-491B-BA82-68835C92D57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8063037" y="146129"/>
            <a:ext cx="3824163" cy="224843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1EC6371-D5E1-4250-B347-1CCB4ECB2DEF}"/>
              </a:ext>
            </a:extLst>
          </p:cNvPr>
          <p:cNvSpPr/>
          <p:nvPr/>
        </p:nvSpPr>
        <p:spPr>
          <a:xfrm>
            <a:off x="1339850" y="977961"/>
            <a:ext cx="68199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schemeClr val="bg1"/>
                </a:solidFill>
              </a:rPr>
              <a:t>Заполнение строки </a:t>
            </a:r>
            <a:r>
              <a:rPr lang="en-US" sz="3200" b="1" dirty="0">
                <a:solidFill>
                  <a:schemeClr val="bg1"/>
                </a:solidFill>
              </a:rPr>
              <a:t>[</a:t>
            </a:r>
            <a:r>
              <a:rPr lang="ru-RU" sz="3200" b="1" dirty="0">
                <a:solidFill>
                  <a:schemeClr val="bg1"/>
                </a:solidFill>
              </a:rPr>
              <a:t>6</a:t>
            </a:r>
            <a:r>
              <a:rPr lang="en-US" sz="3200" b="1" dirty="0">
                <a:solidFill>
                  <a:schemeClr val="bg1"/>
                </a:solidFill>
              </a:rPr>
              <a:t>]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E3F5B8-D70E-47A1-83F2-A897A194A850}"/>
              </a:ext>
            </a:extLst>
          </p:cNvPr>
          <p:cNvSpPr txBox="1"/>
          <p:nvPr/>
        </p:nvSpPr>
        <p:spPr>
          <a:xfrm>
            <a:off x="565328" y="2377508"/>
            <a:ext cx="7127272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Количество учащихся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на 1 января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– 250 чел.</a:t>
            </a:r>
          </a:p>
          <a:p>
            <a:endParaRPr lang="ru-RU" sz="10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Принято в течение 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календарного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года: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Январь – 1 чел.,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Февраль – 1 чел.,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Март – 0 чел.,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Апрель – 0 чел.,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Май – 0 чел.,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Июнь – 2 чел.,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Июль – 0 чел.,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Август – 0 чел., 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Сентябрь – 20 чел.,</a:t>
            </a:r>
          </a:p>
          <a:p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Октябрь….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D8FD93-3316-4EB0-8CF7-8D6F9F67CB6E}"/>
              </a:ext>
            </a:extLst>
          </p:cNvPr>
          <p:cNvSpPr txBox="1"/>
          <p:nvPr/>
        </p:nvSpPr>
        <p:spPr>
          <a:xfrm>
            <a:off x="6757372" y="3235335"/>
            <a:ext cx="5075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>
                <a:solidFill>
                  <a:schemeClr val="accent5">
                    <a:lumMod val="50000"/>
                  </a:schemeClr>
                </a:solidFill>
              </a:rPr>
              <a:t>1+1+0+0+0+2+0+0+20+…=</a:t>
            </a:r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24 чел.</a:t>
            </a:r>
          </a:p>
        </p:txBody>
      </p:sp>
      <p:sp>
        <p:nvSpPr>
          <p:cNvPr id="7" name="Скругленный прямоугольник 1">
            <a:extLst>
              <a:ext uri="{FF2B5EF4-FFF2-40B4-BE49-F238E27FC236}">
                <a16:creationId xmlns:a16="http://schemas.microsoft.com/office/drawing/2014/main" id="{3D842FE0-5373-4730-BAC9-2C538F0381C4}"/>
              </a:ext>
            </a:extLst>
          </p:cNvPr>
          <p:cNvSpPr/>
          <p:nvPr/>
        </p:nvSpPr>
        <p:spPr>
          <a:xfrm>
            <a:off x="3135980" y="3697001"/>
            <a:ext cx="3462056" cy="2942378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[</a:t>
            </a:r>
            <a:r>
              <a:rPr lang="ru-RU" sz="1400" b="1" dirty="0"/>
              <a:t>6</a:t>
            </a:r>
            <a:r>
              <a:rPr lang="en-US" sz="1400" b="1" dirty="0"/>
              <a:t>] </a:t>
            </a:r>
            <a:r>
              <a:rPr lang="ru-RU" sz="1400" b="1" dirty="0"/>
              <a:t>Численность детей в возрасте от 5 до 17 (включительно) лет</a:t>
            </a:r>
            <a:r>
              <a:rPr lang="ru-RU" sz="1400" dirty="0"/>
              <a:t>, </a:t>
            </a:r>
            <a:br>
              <a:rPr lang="ru-RU" sz="1400" dirty="0"/>
            </a:br>
            <a:r>
              <a:rPr lang="ru-RU" sz="1400" dirty="0"/>
              <a:t>охваченных дополнительными предпрофессиональными </a:t>
            </a:r>
            <a:br>
              <a:rPr lang="ru-RU" sz="1400" dirty="0"/>
            </a:br>
            <a:r>
              <a:rPr lang="ru-RU" sz="1400" dirty="0"/>
              <a:t>и общеразвивающими программами в области искусств </a:t>
            </a:r>
            <a:br>
              <a:rPr lang="ru-RU" sz="1400" dirty="0"/>
            </a:br>
            <a:r>
              <a:rPr lang="ru-RU" sz="1400" dirty="0"/>
              <a:t>в течение календарного года </a:t>
            </a:r>
            <a:r>
              <a:rPr lang="ru-RU" sz="1400" b="1" dirty="0"/>
              <a:t>(нарастающим итогом)</a:t>
            </a:r>
            <a:r>
              <a:rPr lang="ru-RU" sz="1400" dirty="0"/>
              <a:t>, чел.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62A8AB-5234-400A-92B3-A24B8F9576F6}"/>
              </a:ext>
            </a:extLst>
          </p:cNvPr>
          <p:cNvSpPr txBox="1"/>
          <p:nvPr/>
        </p:nvSpPr>
        <p:spPr>
          <a:xfrm>
            <a:off x="6852036" y="4845024"/>
            <a:ext cx="3866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250+24=274 чел.</a:t>
            </a:r>
          </a:p>
        </p:txBody>
      </p:sp>
    </p:spTree>
    <p:extLst>
      <p:ext uri="{BB962C8B-B14F-4D97-AF65-F5344CB8AC3E}">
        <p14:creationId xmlns:p14="http://schemas.microsoft.com/office/powerpoint/2010/main" val="2272976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 flipH="1">
            <a:off x="5157876" y="196588"/>
            <a:ext cx="6887918" cy="404979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38314" y="3717955"/>
            <a:ext cx="42195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chemeClr val="bg1"/>
                </a:solidFill>
              </a:rPr>
              <a:t>Пожалуйста, 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не нарушайте сроки отчетности !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01835" y="6026279"/>
            <a:ext cx="378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…Спасибо за внимание!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 b="32820"/>
          <a:stretch/>
        </p:blipFill>
        <p:spPr>
          <a:xfrm>
            <a:off x="305941" y="926080"/>
            <a:ext cx="1527963" cy="525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3D3B474-A0CA-4608-90BF-D117E953C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860" y="1054342"/>
            <a:ext cx="4219562" cy="42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EA06A3-9522-424A-AF3B-BCAF7797557D}"/>
              </a:ext>
            </a:extLst>
          </p:cNvPr>
          <p:cNvSpPr txBox="1"/>
          <p:nvPr/>
        </p:nvSpPr>
        <p:spPr>
          <a:xfrm>
            <a:off x="2241888" y="1467086"/>
            <a:ext cx="3087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Документация </a:t>
            </a:r>
            <a:b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 нашем сайте: раздел «Статистика. Базы данных»</a:t>
            </a:r>
          </a:p>
        </p:txBody>
      </p:sp>
    </p:spTree>
    <p:extLst>
      <p:ext uri="{BB962C8B-B14F-4D97-AF65-F5344CB8AC3E}">
        <p14:creationId xmlns:p14="http://schemas.microsoft.com/office/powerpoint/2010/main" val="56727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6010" y="3429000"/>
            <a:ext cx="5486400" cy="3225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8333" y="583170"/>
            <a:ext cx="5902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Показатели отчета </a:t>
            </a:r>
          </a:p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 форме 439 (1-Культура)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97876294"/>
              </p:ext>
            </p:extLst>
          </p:nvPr>
        </p:nvGraphicFramePr>
        <p:xfrm>
          <a:off x="968796" y="2434206"/>
          <a:ext cx="84616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634707">
            <a:off x="8761747" y="872467"/>
            <a:ext cx="2023326" cy="47750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</a:rPr>
              <a:t>ЕЖЕМЕСЯЧНО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 b="32820"/>
          <a:stretch/>
        </p:blipFill>
        <p:spPr>
          <a:xfrm>
            <a:off x="9867948" y="4102101"/>
            <a:ext cx="1527963" cy="525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5170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0910" y="4418537"/>
            <a:ext cx="3619500" cy="2128105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sz="half" idx="4294967295"/>
          </p:nvPr>
        </p:nvSpPr>
        <p:spPr>
          <a:xfrm>
            <a:off x="901632" y="2939745"/>
            <a:ext cx="8459788" cy="3530600"/>
          </a:xfrm>
        </p:spPr>
        <p:txBody>
          <a:bodyPr/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Детские школы искусств учитывают число посещений культурных мероприятий, доступных для широкой аудитории, проводимых детскими школами искусств.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Это учет зрителей, которые посетили мероприятия, проведенные вашей школой, включая онлайн-просмотры мероприятий.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4410" y="815354"/>
            <a:ext cx="72572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[</a:t>
            </a:r>
            <a:r>
              <a:rPr lang="ru-RU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]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Число посещений </a:t>
            </a:r>
            <a:r>
              <a:rPr lang="ru-RU" dirty="0">
                <a:solidFill>
                  <a:schemeClr val="bg1"/>
                </a:solidFill>
              </a:rPr>
              <a:t>концертов, фестивалей,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выставок, открытых репетиций и прочих культурных мероприятий, доступных для широкой аудитории ДШИ, чел.</a:t>
            </a:r>
          </a:p>
        </p:txBody>
      </p:sp>
      <p:sp>
        <p:nvSpPr>
          <p:cNvPr id="7" name="TextBox 6"/>
          <p:cNvSpPr txBox="1"/>
          <p:nvPr/>
        </p:nvSpPr>
        <p:spPr>
          <a:xfrm rot="634707">
            <a:off x="8877628" y="870329"/>
            <a:ext cx="2023326" cy="47750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</a:rPr>
              <a:t>ЕЖЕМЕСЯЧНО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9" b="32159"/>
          <a:stretch/>
        </p:blipFill>
        <p:spPr>
          <a:xfrm>
            <a:off x="9215220" y="5720178"/>
            <a:ext cx="2063750" cy="736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5C8E5A8-ABC6-43B3-95F4-E216442D7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420" y="3289300"/>
            <a:ext cx="21717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14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7300" y="3370523"/>
            <a:ext cx="5486400" cy="32257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8333" y="583170"/>
            <a:ext cx="59025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Показатели отчета </a:t>
            </a:r>
          </a:p>
          <a:p>
            <a:r>
              <a:rPr lang="ru-RU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по форме 439 (1-Культура)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04820845"/>
              </p:ext>
            </p:extLst>
          </p:nvPr>
        </p:nvGraphicFramePr>
        <p:xfrm>
          <a:off x="1164949" y="2394925"/>
          <a:ext cx="863502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 rot="722998">
            <a:off x="9339422" y="883028"/>
            <a:ext cx="2461554" cy="47750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</a:rPr>
              <a:t>ЕЖЕКВАРТАЛЬНО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59" b="32159"/>
          <a:stretch/>
        </p:blipFill>
        <p:spPr>
          <a:xfrm>
            <a:off x="9196728" y="5538426"/>
            <a:ext cx="2063750" cy="736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2491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DDD296-30DA-4D48-8F05-A65E2C45380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4500" y="4464050"/>
            <a:ext cx="3619500" cy="21281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800" y="579736"/>
            <a:ext cx="674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</a:rPr>
              <a:t>[</a:t>
            </a:r>
            <a:r>
              <a:rPr lang="ru-RU" sz="2400" b="1" dirty="0">
                <a:solidFill>
                  <a:schemeClr val="bg1"/>
                </a:solidFill>
              </a:rPr>
              <a:t>2</a:t>
            </a:r>
            <a:r>
              <a:rPr lang="en-US" sz="2400" b="1" dirty="0">
                <a:solidFill>
                  <a:schemeClr val="bg1"/>
                </a:solidFill>
              </a:rPr>
              <a:t>]</a:t>
            </a:r>
            <a:r>
              <a:rPr lang="ru-RU" sz="2400" b="1" dirty="0">
                <a:solidFill>
                  <a:schemeClr val="bg1"/>
                </a:solidFill>
              </a:rPr>
              <a:t> Численность работников </a:t>
            </a:r>
            <a:r>
              <a:rPr lang="ru-RU" sz="2400" dirty="0">
                <a:solidFill>
                  <a:schemeClr val="bg1"/>
                </a:solidFill>
              </a:rPr>
              <a:t>за исключением вспомогательного персонала, чел.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5314208"/>
              </p:ext>
            </p:extLst>
          </p:nvPr>
        </p:nvGraphicFramePr>
        <p:xfrm>
          <a:off x="1278901" y="2070100"/>
          <a:ext cx="9385300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 rot="722998">
            <a:off x="9357224" y="941149"/>
            <a:ext cx="2461554" cy="47750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</a:rPr>
              <a:t>ЕЖЕКВАРТАЛЬНО</a:t>
            </a:r>
          </a:p>
        </p:txBody>
      </p:sp>
    </p:spTree>
    <p:extLst>
      <p:ext uri="{BB962C8B-B14F-4D97-AF65-F5344CB8AC3E}">
        <p14:creationId xmlns:p14="http://schemas.microsoft.com/office/powerpoint/2010/main" val="194082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92101" y="259142"/>
            <a:ext cx="5397499" cy="317349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3000" y="884535"/>
            <a:ext cx="629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chemeClr val="bg1"/>
                </a:solidFill>
              </a:rPr>
              <a:t>[2.1] В том числе: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Имеющих гос. награды или почетные звания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86100" y="5080000"/>
            <a:ext cx="8559800" cy="11303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/>
              <a:t>[</a:t>
            </a:r>
            <a:r>
              <a:rPr lang="ru-RU" sz="2400"/>
              <a:t>2.1</a:t>
            </a:r>
            <a:r>
              <a:rPr lang="en-US" sz="2400"/>
              <a:t>]</a:t>
            </a:r>
            <a:r>
              <a:rPr lang="ru-RU" sz="2400"/>
              <a:t> В том числе:</a:t>
            </a:r>
          </a:p>
          <a:p>
            <a:pPr lvl="0"/>
            <a:r>
              <a:rPr lang="ru-RU" sz="2400"/>
              <a:t>Имеющих гос. награды или почетные звания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427482" y="2701148"/>
            <a:ext cx="62456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Учитываются работники, имеющие </a:t>
            </a:r>
          </a:p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государственные награды </a:t>
            </a:r>
          </a:p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и/или почетные звания, которые определены </a:t>
            </a:r>
          </a:p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Указом президента Российской Федерации </a:t>
            </a:r>
          </a:p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от 07.09.2010 г. № 1099</a:t>
            </a:r>
          </a:p>
        </p:txBody>
      </p:sp>
      <p:sp>
        <p:nvSpPr>
          <p:cNvPr id="9" name="TextBox 8"/>
          <p:cNvSpPr txBox="1"/>
          <p:nvPr/>
        </p:nvSpPr>
        <p:spPr>
          <a:xfrm rot="722998">
            <a:off x="9268325" y="863239"/>
            <a:ext cx="2461554" cy="477500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</a:rPr>
              <a:t>ЕЖЕКВАРТАЛЬНО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7E183F-E297-40B7-8271-54CDD38135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201" y="2316441"/>
            <a:ext cx="2437839" cy="24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60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6601" y="2330359"/>
            <a:ext cx="7365999" cy="43308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800" y="579736"/>
            <a:ext cx="6743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</a:rPr>
              <a:t>[3] Количество вакантных </a:t>
            </a:r>
          </a:p>
          <a:p>
            <a:pPr lvl="0"/>
            <a:r>
              <a:rPr lang="ru-RU" sz="2400" b="1" dirty="0">
                <a:solidFill>
                  <a:schemeClr val="bg1"/>
                </a:solidFill>
              </a:rPr>
              <a:t>должностей, </a:t>
            </a:r>
            <a:r>
              <a:rPr lang="ru-RU" sz="2400" dirty="0">
                <a:solidFill>
                  <a:schemeClr val="bg1"/>
                </a:solidFill>
              </a:rPr>
              <a:t>за исключением вспомогательного персонала, ед.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54065698"/>
              </p:ext>
            </p:extLst>
          </p:nvPr>
        </p:nvGraphicFramePr>
        <p:xfrm>
          <a:off x="627403" y="2070100"/>
          <a:ext cx="9601200" cy="4787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 rot="722998">
            <a:off x="9268326" y="831418"/>
            <a:ext cx="2461554" cy="477500"/>
          </a:xfrm>
          <a:prstGeom prst="snip2Diag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00B0F0"/>
                </a:solidFill>
              </a:rPr>
              <a:t>ЕЖЕКВАРТАЛЬНО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 b="32820"/>
          <a:stretch/>
        </p:blipFill>
        <p:spPr>
          <a:xfrm>
            <a:off x="10043719" y="5972101"/>
            <a:ext cx="1527963" cy="525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6BEF006-EA1D-4912-BFD6-E82B94064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102" y="4000499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59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74686" y="255510"/>
            <a:ext cx="5397499" cy="31734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3909" y="4188252"/>
            <a:ext cx="4053591" cy="23833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5400" y="4296637"/>
            <a:ext cx="4376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200" b="1" dirty="0">
                <a:solidFill>
                  <a:schemeClr val="bg1"/>
                </a:solidFill>
              </a:rPr>
              <a:t>ВАЖНО</a:t>
            </a:r>
            <a:r>
              <a:rPr lang="ru-RU" sz="5400" b="1" dirty="0">
                <a:solidFill>
                  <a:schemeClr val="bg1"/>
                </a:solidFill>
              </a:rPr>
              <a:t> !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0655" y="1100707"/>
            <a:ext cx="38390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Если посетителей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учетном месяце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НЕ БЫЛО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форма будет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НУЛЕВОЙ</a:t>
            </a:r>
          </a:p>
          <a:p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Форма № 1-Культура заполняется строго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 отчетный период, </a:t>
            </a:r>
            <a:b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БЕЗ НАРАСТАЮЩЕГО ИТОГА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 b="32820"/>
          <a:stretch/>
        </p:blipFill>
        <p:spPr>
          <a:xfrm>
            <a:off x="262567" y="838201"/>
            <a:ext cx="1527963" cy="525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8003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0109" y="4231003"/>
            <a:ext cx="4053591" cy="2383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BFAE2A-2EC6-4EB3-9E55-CB232BDA71E4}"/>
              </a:ext>
            </a:extLst>
          </p:cNvPr>
          <p:cNvSpPr txBox="1"/>
          <p:nvPr/>
        </p:nvSpPr>
        <p:spPr>
          <a:xfrm>
            <a:off x="6519817" y="691897"/>
            <a:ext cx="38390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К заполненным данным в АИС прилагаются ФАЙЛЫ –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ПОЯСНИТЕЛЬНАЯ ЗАПИСКА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ОТЧЕТ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с печатью и подписью директора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E53905-C52F-4A4E-9BEE-FD3404C43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274686" y="255510"/>
            <a:ext cx="5397499" cy="317349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BE2036C-5C76-4228-86BB-F7BC204A2557}"/>
              </a:ext>
            </a:extLst>
          </p:cNvPr>
          <p:cNvSpPr/>
          <p:nvPr/>
        </p:nvSpPr>
        <p:spPr>
          <a:xfrm>
            <a:off x="1295400" y="4296637"/>
            <a:ext cx="4376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7200" b="1" dirty="0">
                <a:solidFill>
                  <a:schemeClr val="bg1"/>
                </a:solidFill>
              </a:rPr>
              <a:t>ВАЖНО</a:t>
            </a:r>
            <a:r>
              <a:rPr lang="ru-RU" sz="5400" b="1" dirty="0">
                <a:solidFill>
                  <a:schemeClr val="bg1"/>
                </a:solidFill>
              </a:rPr>
              <a:t> !</a:t>
            </a:r>
            <a:endParaRPr lang="ru-RU" sz="5400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FCA0BD9-F870-49FB-AB20-93C229935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0" b="32820"/>
          <a:stretch/>
        </p:blipFill>
        <p:spPr>
          <a:xfrm>
            <a:off x="262567" y="838201"/>
            <a:ext cx="1527963" cy="525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66979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213</TotalTime>
  <Words>1007</Words>
  <Application>Microsoft Office PowerPoint</Application>
  <PresentationFormat>Широкоэкранный</PresentationFormat>
  <Paragraphs>105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Совет директоров</vt:lpstr>
      <vt:lpstr>АИС - 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АИС - Статистика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АИС - Статистика</dc:title>
  <dc:creator>User</dc:creator>
  <cp:lastModifiedBy>User</cp:lastModifiedBy>
  <cp:revision>18</cp:revision>
  <dcterms:modified xsi:type="dcterms:W3CDTF">2024-09-20T06:48:28Z</dcterms:modified>
</cp:coreProperties>
</file>